
<file path=[Content_Types].xml><?xml version="1.0" encoding="utf-8"?>
<Types xmlns="http://schemas.openxmlformats.org/package/2006/content-types">
  <Default Extension="png" ContentType="image/png"/>
  <Default Extension="pdf" ContentType="image/unknown"/>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6.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7.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8.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9.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0.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1.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2.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13.xml" ContentType="application/vnd.openxmlformats-officedocument.drawingml.chartshape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14.xml" ContentType="application/vnd.openxmlformats-officedocument.drawingml.chartshape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1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68" r:id="rId2"/>
  </p:sldMasterIdLst>
  <p:notesMasterIdLst>
    <p:notesMasterId r:id="rId30"/>
  </p:notesMasterIdLst>
  <p:handoutMasterIdLst>
    <p:handoutMasterId r:id="rId31"/>
  </p:handoutMasterIdLst>
  <p:sldIdLst>
    <p:sldId id="352" r:id="rId3"/>
    <p:sldId id="326" r:id="rId4"/>
    <p:sldId id="331" r:id="rId5"/>
    <p:sldId id="327" r:id="rId6"/>
    <p:sldId id="328" r:id="rId7"/>
    <p:sldId id="329" r:id="rId8"/>
    <p:sldId id="351" r:id="rId9"/>
    <p:sldId id="332" r:id="rId10"/>
    <p:sldId id="333" r:id="rId11"/>
    <p:sldId id="334" r:id="rId12"/>
    <p:sldId id="335" r:id="rId13"/>
    <p:sldId id="336" r:id="rId14"/>
    <p:sldId id="337" r:id="rId15"/>
    <p:sldId id="338" r:id="rId16"/>
    <p:sldId id="339" r:id="rId17"/>
    <p:sldId id="340" r:id="rId18"/>
    <p:sldId id="341" r:id="rId19"/>
    <p:sldId id="342" r:id="rId20"/>
    <p:sldId id="343" r:id="rId21"/>
    <p:sldId id="317" r:id="rId22"/>
    <p:sldId id="345" r:id="rId23"/>
    <p:sldId id="346" r:id="rId24"/>
    <p:sldId id="330" r:id="rId25"/>
    <p:sldId id="350" r:id="rId26"/>
    <p:sldId id="347" r:id="rId27"/>
    <p:sldId id="354" r:id="rId28"/>
    <p:sldId id="308" r:id="rId29"/>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y Campbell" initials="HC" lastIdx="2" clrIdx="0">
    <p:extLst>
      <p:ext uri="{19B8F6BF-5375-455C-9EA6-DF929625EA0E}">
        <p15:presenceInfo xmlns:p15="http://schemas.microsoft.com/office/powerpoint/2012/main" userId="7c50d2ed3b8c97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7BE"/>
    <a:srgbClr val="157995"/>
    <a:srgbClr val="6D6D6D"/>
    <a:srgbClr val="99BDD3"/>
    <a:srgbClr val="F26322"/>
    <a:srgbClr val="034963"/>
    <a:srgbClr val="1AB7DA"/>
    <a:srgbClr val="0080B7"/>
    <a:srgbClr val="94D0DF"/>
    <a:srgbClr val="05A5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4660"/>
  </p:normalViewPr>
  <p:slideViewPr>
    <p:cSldViewPr snapToGrid="0" snapToObjects="1">
      <p:cViewPr varScale="1">
        <p:scale>
          <a:sx n="60" d="100"/>
          <a:sy n="60" d="100"/>
        </p:scale>
        <p:origin x="1171" y="6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1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14.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1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69834785700295"/>
          <c:y val="0.14268287887554484"/>
          <c:w val="0.44020116154805355"/>
          <c:h val="0.7340394594643645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EC-47F6-B114-B97A2DF74AA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2-1BEC-47F6-B114-B97A2DF74AA0}"/>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196-42EC-885B-367456C3CE24}"/>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2196-42EC-885B-367456C3CE24}"/>
              </c:ext>
            </c:extLst>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91</c:v>
                </c:pt>
                <c:pt idx="1">
                  <c:v>9</c:v>
                </c:pt>
              </c:numCache>
            </c:numRef>
          </c:val>
          <c:extLst>
            <c:ext xmlns:c16="http://schemas.microsoft.com/office/drawing/2014/chart" uri="{C3380CC4-5D6E-409C-BE32-E72D297353CC}">
              <c16:uniqueId val="{00000000-1BEC-47F6-B114-B97A2DF74AA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87703935918279"/>
          <c:y val="9.4019564155824187E-2"/>
          <c:w val="0.47624468649898627"/>
          <c:h val="0.83726642815347796"/>
        </c:manualLayout>
      </c:layout>
      <c:pieChart>
        <c:varyColors val="1"/>
        <c:ser>
          <c:idx val="0"/>
          <c:order val="0"/>
          <c:tx>
            <c:strRef>
              <c:f>Sheet1!$B$1</c:f>
              <c:strCache>
                <c:ptCount val="1"/>
                <c:pt idx="0">
                  <c:v>Column1</c:v>
                </c:pt>
              </c:strCache>
            </c:strRef>
          </c:tx>
          <c:explosion val="1"/>
          <c:dPt>
            <c:idx val="0"/>
            <c:bubble3D val="0"/>
            <c:spPr>
              <a:solidFill>
                <a:schemeClr val="accent6"/>
              </a:solidFill>
              <a:ln w="19050">
                <a:solidFill>
                  <a:schemeClr val="lt1"/>
                </a:solidFill>
              </a:ln>
              <a:effectLst/>
            </c:spPr>
            <c:extLst>
              <c:ext xmlns:c16="http://schemas.microsoft.com/office/drawing/2014/chart" uri="{C3380CC4-5D6E-409C-BE32-E72D297353CC}">
                <c16:uniqueId val="{00000002-1F34-4C4C-8B11-AC7E9B98592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F34-4C4C-8B11-AC7E9B98592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4-1F34-4C4C-8B11-AC7E9B98592D}"/>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108</c:v>
                </c:pt>
                <c:pt idx="1">
                  <c:v>25</c:v>
                </c:pt>
                <c:pt idx="2">
                  <c:v>4</c:v>
                </c:pt>
              </c:numCache>
            </c:numRef>
          </c:val>
          <c:extLst>
            <c:ext xmlns:c16="http://schemas.microsoft.com/office/drawing/2014/chart" uri="{C3380CC4-5D6E-409C-BE32-E72D297353CC}">
              <c16:uniqueId val="{00000000-1F34-4C4C-8B11-AC7E9B98592D}"/>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1.2341348083349772E-2"/>
          <c:y val="0.28421149926192824"/>
          <c:w val="0.35914602406141782"/>
          <c:h val="0.5596853664899561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198286044943497"/>
          <c:y val="7.4486444468805132E-2"/>
          <c:w val="0.47102886719877063"/>
          <c:h val="0.84135351726278351"/>
        </c:manualLayout>
      </c:layout>
      <c:pie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254B-4FCC-B35F-BF709AD3154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254B-4FCC-B35F-BF709AD3154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254B-4FCC-B35F-BF709AD3154A}"/>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123</c:v>
                </c:pt>
                <c:pt idx="1">
                  <c:v>10</c:v>
                </c:pt>
                <c:pt idx="2">
                  <c:v>4</c:v>
                </c:pt>
              </c:numCache>
            </c:numRef>
          </c:val>
          <c:extLst>
            <c:ext xmlns:c16="http://schemas.microsoft.com/office/drawing/2014/chart" uri="{C3380CC4-5D6E-409C-BE32-E72D297353CC}">
              <c16:uniqueId val="{00000000-1420-4CF8-B9FC-AA7CECBE6C15}"/>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3.064730815643028E-2"/>
          <c:y val="0.29091515309524696"/>
          <c:w val="0.41877066350192493"/>
          <c:h val="0.5058742676617061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57836181004616"/>
          <c:y val="8.9463264530975764E-2"/>
          <c:w val="0.5310404342865116"/>
          <c:h val="0.79901337591665622"/>
        </c:manualLayout>
      </c:layout>
      <c:pieChart>
        <c:varyColors val="1"/>
        <c:ser>
          <c:idx val="0"/>
          <c:order val="0"/>
          <c:tx>
            <c:strRef>
              <c:f>Sheet1!$B$1</c:f>
              <c:strCache>
                <c:ptCount val="1"/>
                <c:pt idx="0">
                  <c:v>Column1</c:v>
                </c:pt>
              </c:strCache>
            </c:strRef>
          </c:tx>
          <c:explosion val="6"/>
          <c:dPt>
            <c:idx val="0"/>
            <c:bubble3D val="0"/>
            <c:explosion val="0"/>
            <c:spPr>
              <a:solidFill>
                <a:schemeClr val="accent6"/>
              </a:solidFill>
              <a:ln w="19050">
                <a:solidFill>
                  <a:schemeClr val="lt1"/>
                </a:solidFill>
              </a:ln>
              <a:effectLst/>
            </c:spPr>
            <c:extLst>
              <c:ext xmlns:c16="http://schemas.microsoft.com/office/drawing/2014/chart" uri="{C3380CC4-5D6E-409C-BE32-E72D297353CC}">
                <c16:uniqueId val="{00000004-66C9-41E3-AF39-3936300FA500}"/>
              </c:ext>
            </c:extLst>
          </c:dPt>
          <c:dPt>
            <c:idx val="1"/>
            <c:bubble3D val="0"/>
            <c:explosion val="0"/>
            <c:spPr>
              <a:solidFill>
                <a:schemeClr val="accent5"/>
              </a:solidFill>
              <a:ln w="19050">
                <a:solidFill>
                  <a:schemeClr val="lt1"/>
                </a:solidFill>
              </a:ln>
              <a:effectLst/>
            </c:spPr>
            <c:extLst>
              <c:ext xmlns:c16="http://schemas.microsoft.com/office/drawing/2014/chart" uri="{C3380CC4-5D6E-409C-BE32-E72D297353CC}">
                <c16:uniqueId val="{00000002-66C9-41E3-AF39-3936300FA500}"/>
              </c:ext>
            </c:extLst>
          </c:dPt>
          <c:dPt>
            <c:idx val="2"/>
            <c:bubble3D val="0"/>
            <c:explosion val="0"/>
            <c:spPr>
              <a:solidFill>
                <a:schemeClr val="accent4"/>
              </a:solidFill>
              <a:ln w="19050">
                <a:solidFill>
                  <a:schemeClr val="lt1"/>
                </a:solidFill>
              </a:ln>
              <a:effectLst/>
            </c:spPr>
            <c:extLst>
              <c:ext xmlns:c16="http://schemas.microsoft.com/office/drawing/2014/chart" uri="{C3380CC4-5D6E-409C-BE32-E72D297353CC}">
                <c16:uniqueId val="{00000003-66C9-41E3-AF39-3936300FA500}"/>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76</c:v>
                </c:pt>
                <c:pt idx="1">
                  <c:v>57</c:v>
                </c:pt>
                <c:pt idx="2">
                  <c:v>4</c:v>
                </c:pt>
              </c:numCache>
            </c:numRef>
          </c:val>
          <c:extLst>
            <c:ext xmlns:c16="http://schemas.microsoft.com/office/drawing/2014/chart" uri="{C3380CC4-5D6E-409C-BE32-E72D297353CC}">
              <c16:uniqueId val="{00000000-66C9-41E3-AF39-3936300FA500}"/>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22797045807329397"/>
          <c:w val="0.35341456826061102"/>
          <c:h val="0.4701353007666925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499384043283696"/>
          <c:y val="0.20582698697118684"/>
          <c:w val="0.4755690932949857"/>
          <c:h val="0.76572337936866908"/>
        </c:manualLayout>
      </c:layout>
      <c:pie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2-50D8-43C0-8D10-E3C4964C757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DEE1-4C35-A0C3-DEB9D56F9D51}"/>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3-50D8-43C0-8D10-E3C4964C7573}"/>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66</c:v>
                </c:pt>
                <c:pt idx="1">
                  <c:v>65</c:v>
                </c:pt>
                <c:pt idx="2">
                  <c:v>6</c:v>
                </c:pt>
              </c:numCache>
            </c:numRef>
          </c:val>
          <c:extLst>
            <c:ext xmlns:c16="http://schemas.microsoft.com/office/drawing/2014/chart" uri="{C3380CC4-5D6E-409C-BE32-E72D297353CC}">
              <c16:uniqueId val="{00000000-50D8-43C0-8D10-E3C4964C7573}"/>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38164982053352486"/>
          <c:w val="0.39509424533248133"/>
          <c:h val="0.4525439798220502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773431148978347"/>
          <c:y val="0.15554868910099182"/>
          <c:w val="0.52879055314415191"/>
          <c:h val="0.77299306731837836"/>
        </c:manualLayout>
      </c:layout>
      <c:pie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214D-49A9-88BD-A8D2BAAEA17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214D-49A9-88BD-A8D2BAAEA17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214D-49A9-88BD-A8D2BAAEA17C}"/>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Yes</c:v>
                </c:pt>
                <c:pt idx="1">
                  <c:v>No</c:v>
                </c:pt>
                <c:pt idx="2">
                  <c:v>No Response</c:v>
                </c:pt>
              </c:strCache>
            </c:strRef>
          </c:cat>
          <c:val>
            <c:numRef>
              <c:f>Sheet1!$B$2:$B$4</c:f>
              <c:numCache>
                <c:formatCode>General</c:formatCode>
                <c:ptCount val="3"/>
                <c:pt idx="0">
                  <c:v>88</c:v>
                </c:pt>
                <c:pt idx="1">
                  <c:v>44</c:v>
                </c:pt>
                <c:pt idx="2">
                  <c:v>5</c:v>
                </c:pt>
              </c:numCache>
            </c:numRef>
          </c:val>
          <c:extLst>
            <c:ext xmlns:c16="http://schemas.microsoft.com/office/drawing/2014/chart" uri="{C3380CC4-5D6E-409C-BE32-E72D297353CC}">
              <c16:uniqueId val="{00000000-E0EC-4042-BA04-A86A94A86C39}"/>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16576019816000215"/>
          <c:w val="0.36682386876759027"/>
          <c:h val="0.5181905338319169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aseline="0"/>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007188658051177"/>
          <c:y val="6.9982725104817289E-2"/>
          <c:w val="0.55155963929629448"/>
          <c:h val="0.91187032083267894"/>
        </c:manualLayout>
      </c:layout>
      <c:pieChart>
        <c:varyColors val="1"/>
        <c:ser>
          <c:idx val="0"/>
          <c:order val="0"/>
          <c:tx>
            <c:strRef>
              <c:f>Sheet1!$B$1</c:f>
              <c:strCache>
                <c:ptCount val="1"/>
                <c:pt idx="0">
                  <c:v>Column1</c:v>
                </c:pt>
              </c:strCache>
            </c:strRef>
          </c:tx>
          <c:explosion val="1"/>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F02-4D32-A5AE-6E8AE5A886D6}"/>
              </c:ext>
            </c:extLst>
          </c:dPt>
          <c:dPt>
            <c:idx val="1"/>
            <c:bubble3D val="0"/>
            <c:explosion val="0"/>
            <c:spPr>
              <a:solidFill>
                <a:schemeClr val="accent5"/>
              </a:solidFill>
              <a:ln w="19050">
                <a:solidFill>
                  <a:schemeClr val="lt1"/>
                </a:solidFill>
              </a:ln>
              <a:effectLst/>
            </c:spPr>
            <c:extLst>
              <c:ext xmlns:c16="http://schemas.microsoft.com/office/drawing/2014/chart" uri="{C3380CC4-5D6E-409C-BE32-E72D297353CC}">
                <c16:uniqueId val="{00000002-9B6F-4C49-883D-D4832752F299}"/>
              </c:ext>
            </c:extLst>
          </c:dPt>
          <c:dPt>
            <c:idx val="2"/>
            <c:bubble3D val="0"/>
            <c:explosion val="0"/>
            <c:spPr>
              <a:solidFill>
                <a:schemeClr val="accent4"/>
              </a:solidFill>
              <a:ln w="19050">
                <a:solidFill>
                  <a:schemeClr val="lt1"/>
                </a:solidFill>
              </a:ln>
              <a:effectLst/>
            </c:spPr>
            <c:extLst>
              <c:ext xmlns:c16="http://schemas.microsoft.com/office/drawing/2014/chart" uri="{C3380CC4-5D6E-409C-BE32-E72D297353CC}">
                <c16:uniqueId val="{00000003-9B6F-4C49-883D-D4832752F299}"/>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89</c:v>
                </c:pt>
                <c:pt idx="1">
                  <c:v>43</c:v>
                </c:pt>
                <c:pt idx="2">
                  <c:v>5</c:v>
                </c:pt>
              </c:numCache>
            </c:numRef>
          </c:val>
          <c:extLst>
            <c:ext xmlns:c16="http://schemas.microsoft.com/office/drawing/2014/chart" uri="{C3380CC4-5D6E-409C-BE32-E72D297353CC}">
              <c16:uniqueId val="{00000000-9B6F-4C49-883D-D4832752F29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20401083739031628"/>
          <c:w val="0.36055012359996136"/>
          <c:h val="0.5479380320872270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87A-4507-9C64-F5B2061D557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987A-4507-9C64-F5B2061D557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987A-4507-9C64-F5B2061D5575}"/>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68</c:v>
                </c:pt>
                <c:pt idx="1">
                  <c:v>64</c:v>
                </c:pt>
                <c:pt idx="2">
                  <c:v>5</c:v>
                </c:pt>
              </c:numCache>
            </c:numRef>
          </c:val>
          <c:extLst>
            <c:ext xmlns:c16="http://schemas.microsoft.com/office/drawing/2014/chart" uri="{C3380CC4-5D6E-409C-BE32-E72D297353CC}">
              <c16:uniqueId val="{00000000-2806-4A3F-AF1A-6C5354646D1A}"/>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1.2124060643851263E-2"/>
          <c:y val="0.20635542663637188"/>
          <c:w val="0.32227917065697292"/>
          <c:h val="0.467844443207851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120485955262215"/>
          <c:y val="0.10911682022571093"/>
          <c:w val="0.55110683935520577"/>
          <c:h val="0.82666030670714485"/>
        </c:manualLayout>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501-4339-ADEB-DDBA0349641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C501-4339-ADEB-DDBA0349641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C501-4339-ADEB-DDBA03496413}"/>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47</c:v>
                </c:pt>
                <c:pt idx="1">
                  <c:v>85</c:v>
                </c:pt>
                <c:pt idx="2">
                  <c:v>5</c:v>
                </c:pt>
              </c:numCache>
            </c:numRef>
          </c:val>
          <c:extLst>
            <c:ext xmlns:c16="http://schemas.microsoft.com/office/drawing/2014/chart" uri="{C3380CC4-5D6E-409C-BE32-E72D297353CC}">
              <c16:uniqueId val="{00000000-3C94-4118-9D5B-2A4ADC075D1E}"/>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1.2124060643851263E-2"/>
          <c:y val="0.22315803611223484"/>
          <c:w val="0.32227917065697292"/>
          <c:h val="0.4573947439536296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777404522556886"/>
          <c:y val="8.9217848829197852E-2"/>
          <c:w val="0.60858127102685866"/>
          <c:h val="0.76812847319740862"/>
        </c:manualLayout>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2496-475C-BAC6-82BA68DB32D6}"/>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2496-475C-BAC6-82BA68DB32D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2496-475C-BAC6-82BA68DB32D6}"/>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35</c:v>
                </c:pt>
                <c:pt idx="1">
                  <c:v>97</c:v>
                </c:pt>
                <c:pt idx="2">
                  <c:v>5</c:v>
                </c:pt>
              </c:numCache>
            </c:numRef>
          </c:val>
          <c:extLst>
            <c:ext xmlns:c16="http://schemas.microsoft.com/office/drawing/2014/chart" uri="{C3380CC4-5D6E-409C-BE32-E72D297353CC}">
              <c16:uniqueId val="{00000000-459C-472B-BED4-57E0C955DF00}"/>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1.0584181537881578E-2"/>
          <c:y val="0.24728622074397119"/>
          <c:w val="0.28134643567963713"/>
          <c:h val="0.369611492770560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39753025201762"/>
          <c:y val="9.2772088345331918E-2"/>
          <c:w val="0.58484693220298389"/>
          <c:h val="0.81220511453574495"/>
        </c:manualLayout>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3F8-4C87-8DED-73D59B02D326}"/>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D3F8-4C87-8DED-73D59B02D32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3F8-4C87-8DED-73D59B02D326}"/>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93</c:v>
                </c:pt>
                <c:pt idx="1">
                  <c:v>39</c:v>
                </c:pt>
                <c:pt idx="2">
                  <c:v>5</c:v>
                </c:pt>
              </c:numCache>
            </c:numRef>
          </c:val>
          <c:extLst>
            <c:ext xmlns:c16="http://schemas.microsoft.com/office/drawing/2014/chart" uri="{C3380CC4-5D6E-409C-BE32-E72D297353CC}">
              <c16:uniqueId val="{00000000-EFB6-4339-B99D-9842CEDAE37D}"/>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46675941364815"/>
          <c:y val="4.6232870478795374E-2"/>
          <c:w val="0.39583060820153487"/>
          <c:h val="0.73563049622067522"/>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D3-4B4C-835C-BF646B58E943}"/>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CB7-4879-AC48-82C01C1C3B47}"/>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CB7-4879-AC48-82C01C1C3B47}"/>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2CB7-4879-AC48-82C01C1C3B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68</c:v>
                </c:pt>
                <c:pt idx="1">
                  <c:v>32</c:v>
                </c:pt>
              </c:numCache>
            </c:numRef>
          </c:val>
          <c:extLst>
            <c:ext xmlns:c16="http://schemas.microsoft.com/office/drawing/2014/chart" uri="{C3380CC4-5D6E-409C-BE32-E72D297353CC}">
              <c16:uniqueId val="{00000000-45D3-4B4C-835C-BF646B58E9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1F7-44D9-8AE1-2885CC4C110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A1F7-44D9-8AE1-2885CC4C110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1F7-44D9-8AE1-2885CC4C1103}"/>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100</c:v>
                </c:pt>
                <c:pt idx="1">
                  <c:v>32</c:v>
                </c:pt>
                <c:pt idx="2">
                  <c:v>5</c:v>
                </c:pt>
              </c:numCache>
            </c:numRef>
          </c:val>
          <c:extLst>
            <c:ext xmlns:c16="http://schemas.microsoft.com/office/drawing/2014/chart" uri="{C3380CC4-5D6E-409C-BE32-E72D297353CC}">
              <c16:uniqueId val="{00000000-826E-4AEF-AD98-C03D01585460}"/>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1283-41D7-9CA5-A755EFC75BB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283-41D7-9CA5-A755EFC75BB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1283-41D7-9CA5-A755EFC75BB5}"/>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79</c:v>
                </c:pt>
                <c:pt idx="1">
                  <c:v>53</c:v>
                </c:pt>
                <c:pt idx="2">
                  <c:v>5</c:v>
                </c:pt>
              </c:numCache>
            </c:numRef>
          </c:val>
          <c:extLst>
            <c:ext xmlns:c16="http://schemas.microsoft.com/office/drawing/2014/chart" uri="{C3380CC4-5D6E-409C-BE32-E72D297353CC}">
              <c16:uniqueId val="{00000000-1C71-49EB-B29A-D16AC9618075}"/>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
          <c:y val="0.24624167158366925"/>
          <c:w val="0.38888671040746159"/>
          <c:h val="0.4613824587296125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01448637361161"/>
          <c:y val="9.8604078263415773E-2"/>
          <c:w val="0.50834488435612391"/>
          <c:h val="0.80279184347316845"/>
        </c:manualLayout>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9B1-4387-9C4F-08A74BE2F102}"/>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B9B1-4387-9C4F-08A74BE2F102}"/>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B9B1-4387-9C4F-08A74BE2F102}"/>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116</c:v>
                </c:pt>
                <c:pt idx="1">
                  <c:v>15</c:v>
                </c:pt>
                <c:pt idx="2">
                  <c:v>6</c:v>
                </c:pt>
              </c:numCache>
            </c:numRef>
          </c:val>
          <c:extLst>
            <c:ext xmlns:c16="http://schemas.microsoft.com/office/drawing/2014/chart" uri="{C3380CC4-5D6E-409C-BE32-E72D297353CC}">
              <c16:uniqueId val="{00000000-FA81-44CC-B7F8-6872FA71E5CD}"/>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EA9-47D2-B01D-10FE2EDDBA8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EEA9-47D2-B01D-10FE2EDDBA8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EEA9-47D2-B01D-10FE2EDDBA80}"/>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96</c:v>
                </c:pt>
                <c:pt idx="1">
                  <c:v>35</c:v>
                </c:pt>
                <c:pt idx="2">
                  <c:v>6</c:v>
                </c:pt>
              </c:numCache>
            </c:numRef>
          </c:val>
          <c:extLst>
            <c:ext xmlns:c16="http://schemas.microsoft.com/office/drawing/2014/chart" uri="{C3380CC4-5D6E-409C-BE32-E72D297353CC}">
              <c16:uniqueId val="{00000000-FC0D-480D-9215-1DEB25BCC2EE}"/>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1.3240729317442142E-2"/>
          <c:y val="0.2307982004593197"/>
          <c:w val="0.40048005121304142"/>
          <c:h val="0.5548168472367797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C30-4A38-9F55-620FEA5643F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7C30-4A38-9F55-620FEA5643F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7C30-4A38-9F55-620FEA5643F5}"/>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88</c:v>
                </c:pt>
                <c:pt idx="1">
                  <c:v>44</c:v>
                </c:pt>
                <c:pt idx="2">
                  <c:v>5</c:v>
                </c:pt>
              </c:numCache>
            </c:numRef>
          </c:val>
          <c:extLst>
            <c:ext xmlns:c16="http://schemas.microsoft.com/office/drawing/2014/chart" uri="{C3380CC4-5D6E-409C-BE32-E72D297353CC}">
              <c16:uniqueId val="{00000000-D1CC-4846-8B42-C713EE9D3641}"/>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
          <c:y val="0.2636252137309969"/>
          <c:w val="0.44041373829899044"/>
          <c:h val="0.4825974180390900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9D6-483A-8E13-63225A4A744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69D6-483A-8E13-63225A4A744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69D6-483A-8E13-63225A4A744A}"/>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54</c:v>
                </c:pt>
                <c:pt idx="1">
                  <c:v>78</c:v>
                </c:pt>
                <c:pt idx="2">
                  <c:v>5</c:v>
                </c:pt>
              </c:numCache>
            </c:numRef>
          </c:val>
          <c:extLst>
            <c:ext xmlns:c16="http://schemas.microsoft.com/office/drawing/2014/chart" uri="{C3380CC4-5D6E-409C-BE32-E72D297353CC}">
              <c16:uniqueId val="{00000000-95D7-4332-8FEB-E6624A8F5EB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1.2589462421693792E-2"/>
          <c:y val="0.26918206171853776"/>
          <c:w val="0.334650380550371"/>
          <c:h val="0.3546383503786789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78942723360281"/>
          <c:y val="9.7870022966493123E-2"/>
          <c:w val="0.5097288770928744"/>
          <c:h val="0.80425995406701378"/>
        </c:manualLayout>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F3D-4D95-9552-D2AFE473A998}"/>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F3D-4D95-9552-D2AFE473A99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4F3D-4D95-9552-D2AFE473A998}"/>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51</c:v>
                </c:pt>
                <c:pt idx="1">
                  <c:v>79</c:v>
                </c:pt>
                <c:pt idx="2">
                  <c:v>7</c:v>
                </c:pt>
              </c:numCache>
            </c:numRef>
          </c:val>
          <c:extLst>
            <c:ext xmlns:c16="http://schemas.microsoft.com/office/drawing/2014/chart" uri="{C3380CC4-5D6E-409C-BE32-E72D297353CC}">
              <c16:uniqueId val="{00000000-75D8-4991-B951-487FF7CE300F}"/>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2F-4F03-A763-F4BF24416A2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B2F-4F03-A763-F4BF24416A2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2F-4F03-A763-F4BF24416A2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2F-4F03-A763-F4BF24416A2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B2F-4F03-A763-F4BF24416A2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B2F-4F03-A763-F4BF24416A2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B2F-4F03-A763-F4BF24416A2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B2F-4F03-A763-F4BF24416A2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B2F-4F03-A763-F4BF24416A2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B2F-4F03-A763-F4BF24416A20}"/>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B2F-4F03-A763-F4BF24416A20}"/>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B2F-4F03-A763-F4BF24416A20}"/>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AB2F-4F03-A763-F4BF24416A20}"/>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AB2F-4F03-A763-F4BF24416A20}"/>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AB2F-4F03-A763-F4BF24416A20}"/>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AB2F-4F03-A763-F4BF24416A20}"/>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99C0-44E6-908B-4589FF540A54}"/>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99C0-44E6-908B-4589FF540A54}"/>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99C0-44E6-908B-4589FF540A54}"/>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99C0-44E6-908B-4589FF540A5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Sheet1!$A$2:$A$18</c:f>
              <c:strCache>
                <c:ptCount val="17"/>
                <c:pt idx="0">
                  <c:v>SALT LAKE CITY WRF</c:v>
                </c:pt>
                <c:pt idx="1">
                  <c:v>CENTRAL VALLEY WRF</c:v>
                </c:pt>
                <c:pt idx="2">
                  <c:v>TIMPANOGOS SSD</c:v>
                </c:pt>
                <c:pt idx="3">
                  <c:v>PROVO CITY</c:v>
                </c:pt>
                <c:pt idx="4">
                  <c:v>SOUTH VALLEY SEWER DISTRICT</c:v>
                </c:pt>
                <c:pt idx="5">
                  <c:v>CENTRAL WEBER SID</c:v>
                </c:pt>
                <c:pt idx="6">
                  <c:v>NORTH DAVIS SD</c:v>
                </c:pt>
                <c:pt idx="7">
                  <c:v>SPANISH FORK CITY</c:v>
                </c:pt>
                <c:pt idx="8">
                  <c:v>PAYSON CITY</c:v>
                </c:pt>
                <c:pt idx="9">
                  <c:v>SALT LAKE PUBLIC UTILITIES</c:v>
                </c:pt>
                <c:pt idx="10">
                  <c:v>HEBER VALLEY SSD</c:v>
                </c:pt>
                <c:pt idx="11">
                  <c:v>SNYDERVILLE BASIN WRD</c:v>
                </c:pt>
                <c:pt idx="12">
                  <c:v>MOUNTAIN GREEN SID</c:v>
                </c:pt>
                <c:pt idx="13">
                  <c:v>KEARNS ID</c:v>
                </c:pt>
                <c:pt idx="14">
                  <c:v>GRANGER-HUNTER IMP. DIST.</c:v>
                </c:pt>
                <c:pt idx="15">
                  <c:v>MAGNA WATER DISTRICT</c:v>
                </c:pt>
                <c:pt idx="16">
                  <c:v>ALL OTHERS</c:v>
                </c:pt>
              </c:strCache>
            </c:strRef>
          </c:cat>
          <c:val>
            <c:numRef>
              <c:f>Sheet1!$B$2:$B$18</c:f>
              <c:numCache>
                <c:formatCode>_(* #,##0_);_(* \(#,##0\);_(* "-"??_);_(@_)</c:formatCode>
                <c:ptCount val="17"/>
                <c:pt idx="0">
                  <c:v>178739910</c:v>
                </c:pt>
                <c:pt idx="1">
                  <c:v>117905616</c:v>
                </c:pt>
                <c:pt idx="2">
                  <c:v>96488455</c:v>
                </c:pt>
                <c:pt idx="3">
                  <c:v>66893546</c:v>
                </c:pt>
                <c:pt idx="4">
                  <c:v>60520000</c:v>
                </c:pt>
                <c:pt idx="5">
                  <c:v>49064000</c:v>
                </c:pt>
                <c:pt idx="6">
                  <c:v>48200150</c:v>
                </c:pt>
                <c:pt idx="7">
                  <c:v>30798890</c:v>
                </c:pt>
                <c:pt idx="8">
                  <c:v>30000000</c:v>
                </c:pt>
                <c:pt idx="9">
                  <c:v>27145000</c:v>
                </c:pt>
                <c:pt idx="10">
                  <c:v>19000000</c:v>
                </c:pt>
                <c:pt idx="11">
                  <c:v>17736752</c:v>
                </c:pt>
                <c:pt idx="12">
                  <c:v>15000000</c:v>
                </c:pt>
                <c:pt idx="13">
                  <c:v>15000000</c:v>
                </c:pt>
                <c:pt idx="14">
                  <c:v>10174000</c:v>
                </c:pt>
                <c:pt idx="15">
                  <c:v>10030098</c:v>
                </c:pt>
                <c:pt idx="16">
                  <c:v>146244438</c:v>
                </c:pt>
              </c:numCache>
            </c:numRef>
          </c:val>
          <c:extLst>
            <c:ext xmlns:c16="http://schemas.microsoft.com/office/drawing/2014/chart" uri="{C3380CC4-5D6E-409C-BE32-E72D297353CC}">
              <c16:uniqueId val="{00000000-FEFE-41D7-9E29-3E1989AF2D3A}"/>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BF-4E7E-8196-2DAE52828C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BF-4E7E-8196-2DAE52828C3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BF-4E7E-8196-2DAE52828C3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ABF-4E7E-8196-2DAE52828C3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ABF-4E7E-8196-2DAE52828C3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ABF-4E7E-8196-2DAE52828C3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ABF-4E7E-8196-2DAE52828C3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ABF-4E7E-8196-2DAE52828C3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ABF-4E7E-8196-2DAE52828C3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ABF-4E7E-8196-2DAE52828C3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ABF-4E7E-8196-2DAE52828C3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ABF-4E7E-8196-2DAE52828C3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ABF-4E7E-8196-2DAE52828C37}"/>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7ABF-4E7E-8196-2DAE52828C37}"/>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7ABF-4E7E-8196-2DAE52828C37}"/>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7ABF-4E7E-8196-2DAE52828C37}"/>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7ABF-4E7E-8196-2DAE52828C37}"/>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7ABF-4E7E-8196-2DAE52828C37}"/>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0D8C-43AD-8E04-3BE594F5C49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TIMPANOGOS SSD</c:v>
                </c:pt>
                <c:pt idx="1">
                  <c:v>SALT LAKE CITY WRF</c:v>
                </c:pt>
                <c:pt idx="2">
                  <c:v>CENTRAL WEBER SID</c:v>
                </c:pt>
                <c:pt idx="3">
                  <c:v>SALT LAKE PUBLIC UTILITIES</c:v>
                </c:pt>
                <c:pt idx="4">
                  <c:v>SNYDERVILLE BASIN WRD</c:v>
                </c:pt>
                <c:pt idx="5">
                  <c:v>SPANISH FORK CITY</c:v>
                </c:pt>
                <c:pt idx="6">
                  <c:v>NORTH DAVIS SD</c:v>
                </c:pt>
                <c:pt idx="7">
                  <c:v>GRANTSVILLE CITY</c:v>
                </c:pt>
                <c:pt idx="8">
                  <c:v>CENTRAL VALLEY WRF</c:v>
                </c:pt>
                <c:pt idx="9">
                  <c:v>PROVO CITY</c:v>
                </c:pt>
                <c:pt idx="10">
                  <c:v>SOUTH DAVIS SEWER DISTRICT</c:v>
                </c:pt>
                <c:pt idx="11">
                  <c:v>ST. GEORGE CITY</c:v>
                </c:pt>
                <c:pt idx="12">
                  <c:v>OREM CITY</c:v>
                </c:pt>
                <c:pt idx="13">
                  <c:v>ASH CREEK SSD</c:v>
                </c:pt>
                <c:pt idx="14">
                  <c:v>PAYSON CITY</c:v>
                </c:pt>
                <c:pt idx="15">
                  <c:v>EAGLE MOUNTAIN CITY</c:v>
                </c:pt>
                <c:pt idx="16">
                  <c:v>SOUTH VALLEY SEWER DISTRICT</c:v>
                </c:pt>
                <c:pt idx="17">
                  <c:v>MT. OLYMPUS IMP. DIST.</c:v>
                </c:pt>
                <c:pt idx="18">
                  <c:v>ALL OTHERS</c:v>
                </c:pt>
              </c:strCache>
            </c:strRef>
          </c:cat>
          <c:val>
            <c:numRef>
              <c:f>Sheet1!$B$2:$B$20</c:f>
              <c:numCache>
                <c:formatCode>_(* #,##0_);_(* \(#,##0\);_(* "-"??_);_(@_)</c:formatCode>
                <c:ptCount val="19"/>
                <c:pt idx="0">
                  <c:v>519244332</c:v>
                </c:pt>
                <c:pt idx="1">
                  <c:v>358863827</c:v>
                </c:pt>
                <c:pt idx="2">
                  <c:v>137521000</c:v>
                </c:pt>
                <c:pt idx="3">
                  <c:v>124345000</c:v>
                </c:pt>
                <c:pt idx="4">
                  <c:v>121219576</c:v>
                </c:pt>
                <c:pt idx="5">
                  <c:v>103729784</c:v>
                </c:pt>
                <c:pt idx="6">
                  <c:v>101204150</c:v>
                </c:pt>
                <c:pt idx="7">
                  <c:v>92367649</c:v>
                </c:pt>
                <c:pt idx="8">
                  <c:v>72324000</c:v>
                </c:pt>
                <c:pt idx="9">
                  <c:v>70884000</c:v>
                </c:pt>
                <c:pt idx="10">
                  <c:v>60000000</c:v>
                </c:pt>
                <c:pt idx="11">
                  <c:v>59900000</c:v>
                </c:pt>
                <c:pt idx="12">
                  <c:v>58000000</c:v>
                </c:pt>
                <c:pt idx="13">
                  <c:v>45000000</c:v>
                </c:pt>
                <c:pt idx="14">
                  <c:v>40000000</c:v>
                </c:pt>
                <c:pt idx="15">
                  <c:v>35000000</c:v>
                </c:pt>
                <c:pt idx="16">
                  <c:v>29733000</c:v>
                </c:pt>
                <c:pt idx="17">
                  <c:v>27949560</c:v>
                </c:pt>
                <c:pt idx="18" formatCode="#,##0">
                  <c:v>378182644</c:v>
                </c:pt>
              </c:numCache>
            </c:numRef>
          </c:val>
          <c:extLst>
            <c:ext xmlns:c16="http://schemas.microsoft.com/office/drawing/2014/chart" uri="{C3380CC4-5D6E-409C-BE32-E72D297353CC}">
              <c16:uniqueId val="{00000000-40A2-4AB5-8FCB-6EFD588D8059}"/>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2.4214850238693378E-4"/>
          <c:y val="0.80000996552165382"/>
          <c:w val="0.99845159019926999"/>
          <c:h val="0.1887567097739359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D75-4A95-B56C-720DD442754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D75-4A95-B56C-720DD44275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D75-4A95-B56C-720DD442754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D75-4A95-B56C-720DD442754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D75-4A95-B56C-720DD442754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D75-4A95-B56C-720DD442754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D75-4A95-B56C-720DD442754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D75-4A95-B56C-720DD442754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D75-4A95-B56C-720DD442754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D75-4A95-B56C-720DD442754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D75-4A95-B56C-720DD442754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2D75-4A95-B56C-720DD442754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2D75-4A95-B56C-720DD442754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485E-4916-8EFD-ED44F26B8C97}"/>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2BB4-45C4-A7B5-E03FCDBCF3A8}"/>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FF78-4161-A3D2-991124FE8716}"/>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FF78-4161-A3D2-991124FE8716}"/>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FF78-4161-A3D2-991124FE8716}"/>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FF78-4161-A3D2-991124FE87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SOUTH VALLEY SEWER DISTRICT</c:v>
                </c:pt>
                <c:pt idx="1">
                  <c:v>PROVO CITY</c:v>
                </c:pt>
                <c:pt idx="2">
                  <c:v>ASH CREEK SSD</c:v>
                </c:pt>
                <c:pt idx="3">
                  <c:v>NORTH DAVIS SD</c:v>
                </c:pt>
                <c:pt idx="4">
                  <c:v>CENTRAL WEBER SID</c:v>
                </c:pt>
                <c:pt idx="5">
                  <c:v>TIMPANOGOS SSD</c:v>
                </c:pt>
                <c:pt idx="6">
                  <c:v>OREM CITY</c:v>
                </c:pt>
                <c:pt idx="7">
                  <c:v>SANTAQUIN CITY</c:v>
                </c:pt>
                <c:pt idx="8">
                  <c:v>CENTRAL VALLEY WRF</c:v>
                </c:pt>
                <c:pt idx="9">
                  <c:v>SNYDERVILLE BASIN WRD</c:v>
                </c:pt>
                <c:pt idx="10">
                  <c:v>GRANGER-HUNTER IMP. DIST.</c:v>
                </c:pt>
                <c:pt idx="11">
                  <c:v>SOUTH VALLEY WRF</c:v>
                </c:pt>
                <c:pt idx="12">
                  <c:v>COTTONWOOD IMP. DIST.</c:v>
                </c:pt>
                <c:pt idx="13">
                  <c:v>BRIGHAM CITY</c:v>
                </c:pt>
                <c:pt idx="14">
                  <c:v>CENTRAL DAVIS SD</c:v>
                </c:pt>
                <c:pt idx="15">
                  <c:v>ST. GEORGE CITY</c:v>
                </c:pt>
                <c:pt idx="16">
                  <c:v>MAPLETON CITY</c:v>
                </c:pt>
                <c:pt idx="17">
                  <c:v>OGDEN CITY</c:v>
                </c:pt>
                <c:pt idx="18">
                  <c:v>ALL OTHERS</c:v>
                </c:pt>
              </c:strCache>
            </c:strRef>
          </c:cat>
          <c:val>
            <c:numRef>
              <c:f>Sheet1!$B$2:$B$20</c:f>
              <c:numCache>
                <c:formatCode>_(* #,##0_);_(* \(#,##0\);_(* "-"??_);_(@_)</c:formatCode>
                <c:ptCount val="19"/>
                <c:pt idx="0">
                  <c:v>262404000</c:v>
                </c:pt>
                <c:pt idx="1">
                  <c:v>115090000</c:v>
                </c:pt>
                <c:pt idx="2">
                  <c:v>90000000</c:v>
                </c:pt>
                <c:pt idx="3">
                  <c:v>86352000</c:v>
                </c:pt>
                <c:pt idx="4">
                  <c:v>50000000</c:v>
                </c:pt>
                <c:pt idx="5">
                  <c:v>41023017</c:v>
                </c:pt>
                <c:pt idx="6">
                  <c:v>40000000</c:v>
                </c:pt>
                <c:pt idx="7">
                  <c:v>37550000</c:v>
                </c:pt>
                <c:pt idx="8">
                  <c:v>33519000</c:v>
                </c:pt>
                <c:pt idx="9">
                  <c:v>32572064</c:v>
                </c:pt>
                <c:pt idx="10">
                  <c:v>28290154</c:v>
                </c:pt>
                <c:pt idx="11">
                  <c:v>25000000</c:v>
                </c:pt>
                <c:pt idx="12">
                  <c:v>22918067</c:v>
                </c:pt>
                <c:pt idx="13">
                  <c:v>22665000</c:v>
                </c:pt>
                <c:pt idx="14">
                  <c:v>22364000</c:v>
                </c:pt>
                <c:pt idx="15">
                  <c:v>20000000</c:v>
                </c:pt>
                <c:pt idx="16">
                  <c:v>20000000</c:v>
                </c:pt>
                <c:pt idx="17">
                  <c:v>16486000</c:v>
                </c:pt>
                <c:pt idx="18" formatCode="#,##0">
                  <c:v>182194162</c:v>
                </c:pt>
              </c:numCache>
            </c:numRef>
          </c:val>
          <c:extLst>
            <c:ext xmlns:c16="http://schemas.microsoft.com/office/drawing/2014/chart" uri="{C3380CC4-5D6E-409C-BE32-E72D297353CC}">
              <c16:uniqueId val="{00000000-ED56-4C4E-9A41-F875293D5E7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77702808684981606"/>
          <c:w val="0.95150716330519491"/>
          <c:h val="0.211738588445773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099-41E0-8A61-8E5D651C380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099-41E0-8A61-8E5D651C380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099-41E0-8A61-8E5D651C380B}"/>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A099-41E0-8A61-8E5D651C380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16</c:v>
                </c:pt>
                <c:pt idx="1">
                  <c:v>84</c:v>
                </c:pt>
              </c:numCache>
            </c:numRef>
          </c:val>
          <c:extLst>
            <c:ext xmlns:c16="http://schemas.microsoft.com/office/drawing/2014/chart" uri="{C3380CC4-5D6E-409C-BE32-E72D297353CC}">
              <c16:uniqueId val="{00000000-5CCB-462F-B082-E65C509618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A9-4E14-BC86-3A076F4ED2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BA9-4E14-BC86-3A076F4ED2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A9-4E14-BC86-3A076F4ED29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BA9-4E14-BC86-3A076F4ED29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BA9-4E14-BC86-3A076F4ED29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BA9-4E14-BC86-3A076F4ED29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BA9-4E14-BC86-3A076F4ED29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BA9-4E14-BC86-3A076F4ED29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BA9-4E14-BC86-3A076F4ED29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4BA9-4E14-BC86-3A076F4ED29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4BA9-4E14-BC86-3A076F4ED29A}"/>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4BA9-4E14-BC86-3A076F4ED29A}"/>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4BA9-4E14-BC86-3A076F4ED29A}"/>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4BA9-4E14-BC86-3A076F4ED29A}"/>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2F25-407D-AAA3-CA48D78F624D}"/>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2F25-407D-AAA3-CA48D78F624D}"/>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2F25-407D-AAA3-CA48D78F624D}"/>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2F25-407D-AAA3-CA48D78F62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Sheet1!$A$2:$A$19</c:f>
              <c:strCache>
                <c:ptCount val="18"/>
                <c:pt idx="0">
                  <c:v>CENTRAL WEBER SID</c:v>
                </c:pt>
                <c:pt idx="1">
                  <c:v>ASH CREEK SSD</c:v>
                </c:pt>
                <c:pt idx="2">
                  <c:v>TIMPANOGOS SSD</c:v>
                </c:pt>
                <c:pt idx="3">
                  <c:v>COTTONWOOD IMP. DIST.</c:v>
                </c:pt>
                <c:pt idx="4">
                  <c:v>PROVO CITY</c:v>
                </c:pt>
                <c:pt idx="5">
                  <c:v>GRANGER-HUNTER IMP. DIST.</c:v>
                </c:pt>
                <c:pt idx="6">
                  <c:v>NORTH DAVIS SD</c:v>
                </c:pt>
                <c:pt idx="7">
                  <c:v>OREM CITY</c:v>
                </c:pt>
                <c:pt idx="8">
                  <c:v>SOUTH VALLEY WRF</c:v>
                </c:pt>
                <c:pt idx="9">
                  <c:v>ST. GEORGE CITY</c:v>
                </c:pt>
                <c:pt idx="10">
                  <c:v>CENTRAL VALLEY WRF</c:v>
                </c:pt>
                <c:pt idx="11">
                  <c:v>CENTRAL DAVIS SD</c:v>
                </c:pt>
                <c:pt idx="12">
                  <c:v>OGDEN CITY</c:v>
                </c:pt>
                <c:pt idx="13">
                  <c:v>KEARNS ID</c:v>
                </c:pt>
                <c:pt idx="14">
                  <c:v>SNYDERVILLE BASIN WRD</c:v>
                </c:pt>
                <c:pt idx="15">
                  <c:v>SPANISH FORK CITY</c:v>
                </c:pt>
                <c:pt idx="16">
                  <c:v>MT. OLYMPUS IMP. DIST.</c:v>
                </c:pt>
                <c:pt idx="17">
                  <c:v>ALL OTHERS</c:v>
                </c:pt>
              </c:strCache>
            </c:strRef>
          </c:cat>
          <c:val>
            <c:numRef>
              <c:f>Sheet1!$B$2:$B$19</c:f>
              <c:numCache>
                <c:formatCode>_(* #,##0_);_(* \(#,##0\);_(* "-"??_);_(@_)</c:formatCode>
                <c:ptCount val="18"/>
                <c:pt idx="0">
                  <c:v>79000000</c:v>
                </c:pt>
                <c:pt idx="1">
                  <c:v>50000000</c:v>
                </c:pt>
                <c:pt idx="2">
                  <c:v>37044000</c:v>
                </c:pt>
                <c:pt idx="3">
                  <c:v>32249109</c:v>
                </c:pt>
                <c:pt idx="4">
                  <c:v>29500000</c:v>
                </c:pt>
                <c:pt idx="5">
                  <c:v>27350036</c:v>
                </c:pt>
                <c:pt idx="6">
                  <c:v>25500000</c:v>
                </c:pt>
                <c:pt idx="7">
                  <c:v>25000000</c:v>
                </c:pt>
                <c:pt idx="8">
                  <c:v>25000000</c:v>
                </c:pt>
                <c:pt idx="9">
                  <c:v>22000000</c:v>
                </c:pt>
                <c:pt idx="10">
                  <c:v>21918000</c:v>
                </c:pt>
                <c:pt idx="11">
                  <c:v>21654000</c:v>
                </c:pt>
                <c:pt idx="12">
                  <c:v>18713000</c:v>
                </c:pt>
                <c:pt idx="13">
                  <c:v>13470000</c:v>
                </c:pt>
                <c:pt idx="14">
                  <c:v>12152000</c:v>
                </c:pt>
                <c:pt idx="15">
                  <c:v>12001827</c:v>
                </c:pt>
                <c:pt idx="16">
                  <c:v>11772640</c:v>
                </c:pt>
                <c:pt idx="17">
                  <c:v>147142423</c:v>
                </c:pt>
              </c:numCache>
            </c:numRef>
          </c:val>
          <c:extLst>
            <c:ext xmlns:c16="http://schemas.microsoft.com/office/drawing/2014/chart" uri="{C3380CC4-5D6E-409C-BE32-E72D297353CC}">
              <c16:uniqueId val="{00000000-5C50-4531-8A36-89EA13308E59}"/>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A5-40C8-ABE3-97141A2F71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6A5-40C8-ABE3-97141A2F71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6A5-40C8-ABE3-97141A2F71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6A5-40C8-ABE3-97141A2F71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6A5-40C8-ABE3-97141A2F715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6A5-40C8-ABE3-97141A2F715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6A5-40C8-ABE3-97141A2F715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6A5-40C8-ABE3-97141A2F715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6A5-40C8-ABE3-97141A2F715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6A5-40C8-ABE3-97141A2F715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6A5-40C8-ABE3-97141A2F715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6A5-40C8-ABE3-97141A2F715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6A5-40C8-ABE3-97141A2F715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76A5-40C8-ABE3-97141A2F715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76A5-40C8-ABE3-97141A2F715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76A5-40C8-ABE3-97141A2F7152}"/>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76A5-40C8-ABE3-97141A2F7152}"/>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6EC6-409E-A377-2D9DDFF31A0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Sheet1!$A$2:$A$19</c:f>
              <c:strCache>
                <c:ptCount val="18"/>
                <c:pt idx="0">
                  <c:v>TIMPANOGOS SSD</c:v>
                </c:pt>
                <c:pt idx="1">
                  <c:v>CENTRAL WEBER SID</c:v>
                </c:pt>
                <c:pt idx="2">
                  <c:v>SOUTH DAVIS SEWER DISTRICT</c:v>
                </c:pt>
                <c:pt idx="3">
                  <c:v>ASH CREEK SSD</c:v>
                </c:pt>
                <c:pt idx="4">
                  <c:v>OREM CITY</c:v>
                </c:pt>
                <c:pt idx="5">
                  <c:v>CENTRAL DAVIS SD</c:v>
                </c:pt>
                <c:pt idx="6">
                  <c:v>COTTONWOOD IMP. DIST.</c:v>
                </c:pt>
                <c:pt idx="7">
                  <c:v>OGDEN CITY</c:v>
                </c:pt>
                <c:pt idx="8">
                  <c:v>GRANGER-HUNTER IMP. DIST.</c:v>
                </c:pt>
                <c:pt idx="9">
                  <c:v>PROVO CITY</c:v>
                </c:pt>
                <c:pt idx="10">
                  <c:v>SPANISH FORK CITY</c:v>
                </c:pt>
                <c:pt idx="11">
                  <c:v>NORTH DAVIS SD</c:v>
                </c:pt>
                <c:pt idx="12">
                  <c:v>SOUTH VALLEY WRF</c:v>
                </c:pt>
                <c:pt idx="13">
                  <c:v>SMITHFIELD CITY</c:v>
                </c:pt>
                <c:pt idx="14">
                  <c:v>MT. OLYMPUS IMP. DIST.</c:v>
                </c:pt>
                <c:pt idx="15">
                  <c:v>MURRAY CITY PUBLIC SERVICES</c:v>
                </c:pt>
                <c:pt idx="16">
                  <c:v>TREMONTON CITY</c:v>
                </c:pt>
                <c:pt idx="17">
                  <c:v>ALL OTHERS</c:v>
                </c:pt>
              </c:strCache>
            </c:strRef>
          </c:cat>
          <c:val>
            <c:numRef>
              <c:f>Sheet1!$B$2:$B$19</c:f>
              <c:numCache>
                <c:formatCode>_(* #,##0_);_(* \(#,##0\);_(* "-"??_);_(@_)</c:formatCode>
                <c:ptCount val="18"/>
                <c:pt idx="0">
                  <c:v>193515000</c:v>
                </c:pt>
                <c:pt idx="1">
                  <c:v>100000000</c:v>
                </c:pt>
                <c:pt idx="2">
                  <c:v>50000000</c:v>
                </c:pt>
                <c:pt idx="3">
                  <c:v>40000000</c:v>
                </c:pt>
                <c:pt idx="4">
                  <c:v>37000000</c:v>
                </c:pt>
                <c:pt idx="5">
                  <c:v>35155000</c:v>
                </c:pt>
                <c:pt idx="6">
                  <c:v>33466449</c:v>
                </c:pt>
                <c:pt idx="7">
                  <c:v>32971000</c:v>
                </c:pt>
                <c:pt idx="8">
                  <c:v>31706188</c:v>
                </c:pt>
                <c:pt idx="9">
                  <c:v>29500000</c:v>
                </c:pt>
                <c:pt idx="10">
                  <c:v>25524077</c:v>
                </c:pt>
                <c:pt idx="11">
                  <c:v>25000000</c:v>
                </c:pt>
                <c:pt idx="12">
                  <c:v>25000000</c:v>
                </c:pt>
                <c:pt idx="13">
                  <c:v>15000000</c:v>
                </c:pt>
                <c:pt idx="14">
                  <c:v>14935000</c:v>
                </c:pt>
                <c:pt idx="15">
                  <c:v>12500000</c:v>
                </c:pt>
                <c:pt idx="16">
                  <c:v>9000000</c:v>
                </c:pt>
                <c:pt idx="17" formatCode="#,##0">
                  <c:v>134005449</c:v>
                </c:pt>
              </c:numCache>
            </c:numRef>
          </c:val>
          <c:extLst>
            <c:ext xmlns:c16="http://schemas.microsoft.com/office/drawing/2014/chart" uri="{C3380CC4-5D6E-409C-BE32-E72D297353CC}">
              <c16:uniqueId val="{00000000-466F-4B7F-8F36-0B8FE3C6025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8.2417630757049259E-3"/>
          <c:y val="0.81124329022606401"/>
          <c:w val="0.9917582369242951"/>
          <c:h val="0.1887567097739359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A5-40C8-ABE3-97141A2F71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6A5-40C8-ABE3-97141A2F71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6A5-40C8-ABE3-97141A2F71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6A5-40C8-ABE3-97141A2F71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6A5-40C8-ABE3-97141A2F715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6A5-40C8-ABE3-97141A2F715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6A5-40C8-ABE3-97141A2F715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6A5-40C8-ABE3-97141A2F715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6A5-40C8-ABE3-97141A2F715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6A5-40C8-ABE3-97141A2F715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6A5-40C8-ABE3-97141A2F715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6A5-40C8-ABE3-97141A2F715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6A5-40C8-ABE3-97141A2F715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76A5-40C8-ABE3-97141A2F715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76A5-40C8-ABE3-97141A2F715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76A5-40C8-ABE3-97141A2F7152}"/>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76A5-40C8-ABE3-97141A2F7152}"/>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ABD9-48D9-B7DA-7B21172598B7}"/>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ABD9-48D9-B7DA-7B21172598B7}"/>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ABD9-48D9-B7DA-7B21172598B7}"/>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ABD9-48D9-B7DA-7B21172598B7}"/>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ABD9-48D9-B7DA-7B21172598B7}"/>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ABD9-48D9-B7DA-7B21172598B7}"/>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ABD9-48D9-B7DA-7B21172598B7}"/>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ABD9-48D9-B7DA-7B21172598B7}"/>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ABD9-48D9-B7DA-7B21172598B7}"/>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ABD9-48D9-B7DA-7B21172598B7}"/>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ABD9-48D9-B7DA-7B21172598B7}"/>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ABD9-48D9-B7DA-7B21172598B7}"/>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ABD9-48D9-B7DA-7B21172598B7}"/>
              </c:ext>
            </c:extLst>
          </c:dPt>
          <c:dPt>
            <c:idx val="3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3D-ABD9-48D9-B7DA-7B21172598B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Sheet1!$A$2:$A$22</c:f>
              <c:strCache>
                <c:ptCount val="21"/>
                <c:pt idx="0">
                  <c:v>TIMPANOGOS SSD</c:v>
                </c:pt>
                <c:pt idx="1">
                  <c:v>SALT LAKE CITY WRF</c:v>
                </c:pt>
                <c:pt idx="2">
                  <c:v>CENTRAL WEBER SID</c:v>
                </c:pt>
                <c:pt idx="3">
                  <c:v>SOUTH VALLEY SEWER DISTRICT</c:v>
                </c:pt>
                <c:pt idx="4">
                  <c:v>PROVO CITY</c:v>
                </c:pt>
                <c:pt idx="5">
                  <c:v>NORTH DAVIS SD</c:v>
                </c:pt>
                <c:pt idx="6">
                  <c:v>CENTRAL VALLEY WRF</c:v>
                </c:pt>
                <c:pt idx="7">
                  <c:v>ASH CREEK SSD</c:v>
                </c:pt>
                <c:pt idx="8">
                  <c:v>SNYDERVILLE BASINWRD</c:v>
                </c:pt>
                <c:pt idx="9">
                  <c:v>SPANISH FORK CITY</c:v>
                </c:pt>
                <c:pt idx="10">
                  <c:v>OREM CITY</c:v>
                </c:pt>
                <c:pt idx="11">
                  <c:v>SALT LAKE PUBLIC UTILITIES</c:v>
                </c:pt>
                <c:pt idx="12">
                  <c:v>SOUTH DAVIS SEWER DISTRICT</c:v>
                </c:pt>
                <c:pt idx="13">
                  <c:v>GRANGER-HUNTER IMP DIST</c:v>
                </c:pt>
                <c:pt idx="14">
                  <c:v>COTTONWOOD IMP DIST</c:v>
                </c:pt>
                <c:pt idx="15">
                  <c:v>ST. GEORGE CITY</c:v>
                </c:pt>
                <c:pt idx="16">
                  <c:v>CENTRAL DAVIS SD</c:v>
                </c:pt>
                <c:pt idx="17">
                  <c:v>SOUTH VALLEY WRF</c:v>
                </c:pt>
                <c:pt idx="18">
                  <c:v>GRANTSVILLE CITY</c:v>
                </c:pt>
                <c:pt idx="19">
                  <c:v>OGDEN CITY</c:v>
                </c:pt>
                <c:pt idx="20">
                  <c:v>ALL OTHERS</c:v>
                </c:pt>
              </c:strCache>
            </c:strRef>
          </c:cat>
          <c:val>
            <c:numRef>
              <c:f>Sheet1!$B$2:$B$22</c:f>
              <c:numCache>
                <c:formatCode>#,##0</c:formatCode>
                <c:ptCount val="21"/>
                <c:pt idx="0" formatCode="General">
                  <c:v>178739910</c:v>
                </c:pt>
                <c:pt idx="1">
                  <c:v>537603737</c:v>
                </c:pt>
                <c:pt idx="2">
                  <c:v>415585000</c:v>
                </c:pt>
                <c:pt idx="3">
                  <c:v>365750000</c:v>
                </c:pt>
                <c:pt idx="4">
                  <c:v>311867546</c:v>
                </c:pt>
                <c:pt idx="5">
                  <c:v>286256300</c:v>
                </c:pt>
                <c:pt idx="6">
                  <c:v>250448616</c:v>
                </c:pt>
                <c:pt idx="7">
                  <c:v>232000000</c:v>
                </c:pt>
                <c:pt idx="8">
                  <c:v>188043392</c:v>
                </c:pt>
                <c:pt idx="9">
                  <c:v>181128797</c:v>
                </c:pt>
                <c:pt idx="10">
                  <c:v>167676626</c:v>
                </c:pt>
                <c:pt idx="11">
                  <c:v>151490000</c:v>
                </c:pt>
                <c:pt idx="12">
                  <c:v>133657446</c:v>
                </c:pt>
                <c:pt idx="13">
                  <c:v>121935502</c:v>
                </c:pt>
                <c:pt idx="14">
                  <c:v>112940389</c:v>
                </c:pt>
                <c:pt idx="15">
                  <c:v>109200000</c:v>
                </c:pt>
                <c:pt idx="16">
                  <c:v>103255000</c:v>
                </c:pt>
                <c:pt idx="17">
                  <c:v>97000000</c:v>
                </c:pt>
                <c:pt idx="18">
                  <c:v>92367649</c:v>
                </c:pt>
                <c:pt idx="19">
                  <c:v>89776000</c:v>
                </c:pt>
                <c:pt idx="20">
                  <c:v>1150285235</c:v>
                </c:pt>
              </c:numCache>
            </c:numRef>
          </c:val>
          <c:extLst>
            <c:ext xmlns:c16="http://schemas.microsoft.com/office/drawing/2014/chart" uri="{C3380CC4-5D6E-409C-BE32-E72D297353CC}">
              <c16:uniqueId val="{00000000-466F-4B7F-8F36-0B8FE3C6025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8.2417630757049259E-3"/>
          <c:y val="0.81124329022606401"/>
          <c:w val="0.9917582369242951"/>
          <c:h val="0.1887567097739359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15235802813155"/>
          <c:y val="7.8902389213421145E-2"/>
          <c:w val="0.47427720695706982"/>
          <c:h val="0.78628776649943466"/>
        </c:manualLayout>
      </c:layout>
      <c:pieChart>
        <c:varyColors val="1"/>
        <c:ser>
          <c:idx val="0"/>
          <c:order val="0"/>
          <c:tx>
            <c:strRef>
              <c:f>Sheet1!$B$1</c:f>
              <c:strCache>
                <c:ptCount val="1"/>
                <c:pt idx="0">
                  <c:v>Column2</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9B4-43C8-B2CD-143D1E701CC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69B4-43C8-B2CD-143D1E701CC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69B4-43C8-B2CD-143D1E701CCA}"/>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  </c:v>
                </c:pt>
                <c:pt idx="2">
                  <c:v>No Response</c:v>
                </c:pt>
              </c:strCache>
            </c:strRef>
          </c:cat>
          <c:val>
            <c:numRef>
              <c:f>Sheet1!$B$2:$B$4</c:f>
              <c:numCache>
                <c:formatCode>General</c:formatCode>
                <c:ptCount val="3"/>
                <c:pt idx="0">
                  <c:v>126</c:v>
                </c:pt>
                <c:pt idx="1">
                  <c:v>8</c:v>
                </c:pt>
                <c:pt idx="2">
                  <c:v>3</c:v>
                </c:pt>
              </c:numCache>
            </c:numRef>
          </c:val>
          <c:extLst>
            <c:ext xmlns:c16="http://schemas.microsoft.com/office/drawing/2014/chart" uri="{C3380CC4-5D6E-409C-BE32-E72D297353CC}">
              <c16:uniqueId val="{00000000-FB40-4BCC-827B-16C0EB7EEC01}"/>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24436645651769903"/>
          <c:w val="0.38465895581879972"/>
          <c:h val="0.48557160698988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576263123359581"/>
          <c:y val="0.13095662484118689"/>
          <c:w val="0.51305823490813651"/>
          <c:h val="0.76681481866499424"/>
        </c:manualLayout>
      </c:layout>
      <c:pieChart>
        <c:varyColors val="1"/>
        <c:ser>
          <c:idx val="0"/>
          <c:order val="0"/>
          <c:tx>
            <c:strRef>
              <c:f>Sheet1!$F$5</c:f>
              <c:strCache>
                <c:ptCount val="1"/>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2-D540-486A-B371-A77C4129CC47}"/>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8FF1-4F78-A503-5FCC4BDC1EAB}"/>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FF1-4F78-A503-5FCC4BDC1EAB}"/>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128</c:v>
                </c:pt>
                <c:pt idx="1">
                  <c:v>5</c:v>
                </c:pt>
                <c:pt idx="2">
                  <c:v>4</c:v>
                </c:pt>
              </c:numCache>
            </c:numRef>
          </c:val>
          <c:extLst>
            <c:ext xmlns:c16="http://schemas.microsoft.com/office/drawing/2014/chart" uri="{C3380CC4-5D6E-409C-BE32-E72D297353CC}">
              <c16:uniqueId val="{00000000-D540-486A-B371-A77C4129CC47}"/>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1971883647069381"/>
          <c:w val="0.33338106955380575"/>
          <c:h val="0.4625421764908081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94854652211524"/>
          <c:y val="8.2054118244507066E-3"/>
          <c:w val="0.47566015510968884"/>
          <c:h val="0.97538376452664788"/>
        </c:manualLayout>
      </c:layout>
      <c:pie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8AD-4A61-AD1D-6E46C50C08B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98AD-4A61-AD1D-6E46C50C08B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98AD-4A61-AD1D-6E46C50C08B0}"/>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122</c:v>
                </c:pt>
                <c:pt idx="1">
                  <c:v>10</c:v>
                </c:pt>
                <c:pt idx="2">
                  <c:v>5</c:v>
                </c:pt>
              </c:numCache>
            </c:numRef>
          </c:val>
          <c:extLst>
            <c:ext xmlns:c16="http://schemas.microsoft.com/office/drawing/2014/chart" uri="{C3380CC4-5D6E-409C-BE32-E72D297353CC}">
              <c16:uniqueId val="{00000000-21BE-4EE2-8EF3-83A686BEEA4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30833206998125412"/>
          <c:w val="0.33737840641616534"/>
          <c:h val="0.4551063311272532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931987914897081"/>
          <c:y val="6.9252790331567449E-2"/>
          <c:w val="0.4955214002094448"/>
          <c:h val="0.85540825734728354"/>
        </c:manualLayout>
      </c:layout>
      <c:pie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3B6F-4A50-B3E8-9CBBDA6AF6F8}"/>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3B6F-4A50-B3E8-9CBBDA6AF6F8}"/>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B6F-4A50-B3E8-9CBBDA6AF6F8}"/>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32</c:v>
                </c:pt>
                <c:pt idx="1">
                  <c:v>100</c:v>
                </c:pt>
                <c:pt idx="2">
                  <c:v>5</c:v>
                </c:pt>
              </c:numCache>
            </c:numRef>
          </c:val>
          <c:extLst>
            <c:ext xmlns:c16="http://schemas.microsoft.com/office/drawing/2014/chart" uri="{C3380CC4-5D6E-409C-BE32-E72D297353CC}">
              <c16:uniqueId val="{00000000-C4CB-4F17-9361-D23699BB0A8A}"/>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30689667371251184"/>
          <c:w val="0.32537287243095103"/>
          <c:h val="0.447401586641785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621231263017719"/>
          <c:y val="8.6505756876906398E-2"/>
          <c:w val="0.46181829212376041"/>
          <c:h val="0.79371022981661143"/>
        </c:manualLayout>
      </c:layout>
      <c:pie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BDB-4081-88E4-593658297421}"/>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6BDB-4081-88E4-593658297421}"/>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6BDB-4081-88E4-593658297421}"/>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No Response</c:v>
                </c:pt>
              </c:strCache>
            </c:strRef>
          </c:cat>
          <c:val>
            <c:numRef>
              <c:f>Sheet1!$B$2:$B$4</c:f>
              <c:numCache>
                <c:formatCode>General</c:formatCode>
                <c:ptCount val="3"/>
                <c:pt idx="0">
                  <c:v>22</c:v>
                </c:pt>
                <c:pt idx="1">
                  <c:v>110</c:v>
                </c:pt>
                <c:pt idx="2">
                  <c:v>5</c:v>
                </c:pt>
              </c:numCache>
            </c:numRef>
          </c:val>
          <c:extLst>
            <c:ext xmlns:c16="http://schemas.microsoft.com/office/drawing/2014/chart" uri="{C3380CC4-5D6E-409C-BE32-E72D297353CC}">
              <c16:uniqueId val="{00000000-B8E1-40FB-B5E0-C5D5812E89F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16986723121584602"/>
          <c:w val="0.32640320059119354"/>
          <c:h val="0.49741831925759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340166773166054"/>
          <c:y val="0.13078416090497788"/>
          <c:w val="0.49649039798252759"/>
          <c:h val="0.73347275633050146"/>
        </c:manualLayout>
      </c:layout>
      <c:pieChart>
        <c:varyColors val="1"/>
        <c:ser>
          <c:idx val="0"/>
          <c:order val="0"/>
          <c:tx>
            <c:strRef>
              <c:f>Sheet1!$B$1</c:f>
              <c:strCache>
                <c:ptCount val="1"/>
                <c:pt idx="0">
                  <c:v>Column1</c:v>
                </c:pt>
              </c:strCache>
            </c:strRef>
          </c:tx>
          <c:dPt>
            <c:idx val="0"/>
            <c:bubble3D val="0"/>
            <c:spPr>
              <a:solidFill>
                <a:schemeClr val="accent6"/>
              </a:solidFill>
              <a:ln w="22225">
                <a:solidFill>
                  <a:schemeClr val="lt1"/>
                </a:solidFill>
              </a:ln>
              <a:effectLst/>
            </c:spPr>
            <c:extLst>
              <c:ext xmlns:c16="http://schemas.microsoft.com/office/drawing/2014/chart" uri="{C3380CC4-5D6E-409C-BE32-E72D297353CC}">
                <c16:uniqueId val="{00000002-5161-4015-989B-378B91A3F418}"/>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BCC4-4C52-903E-63466B4C4FB4}"/>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BCC4-4C52-903E-63466B4C4FB4}"/>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BCC4-4C52-903E-63466B4C4FB4}"/>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Yes</c:v>
                </c:pt>
                <c:pt idx="1">
                  <c:v>No</c:v>
                </c:pt>
                <c:pt idx="2">
                  <c:v>No Response</c:v>
                </c:pt>
              </c:strCache>
            </c:strRef>
          </c:cat>
          <c:val>
            <c:numRef>
              <c:f>Sheet1!$B$2:$B$5</c:f>
              <c:numCache>
                <c:formatCode>General</c:formatCode>
                <c:ptCount val="4"/>
                <c:pt idx="0">
                  <c:v>115</c:v>
                </c:pt>
                <c:pt idx="1">
                  <c:v>18</c:v>
                </c:pt>
                <c:pt idx="2">
                  <c:v>4</c:v>
                </c:pt>
              </c:numCache>
            </c:numRef>
          </c:val>
          <c:extLst>
            <c:ext xmlns:c16="http://schemas.microsoft.com/office/drawing/2014/chart" uri="{C3380CC4-5D6E-409C-BE32-E72D297353CC}">
              <c16:uniqueId val="{00000000-5161-4015-989B-378B91A3F418}"/>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0"/>
          <c:y val="0.18645577718562661"/>
          <c:w val="0.32833909121062976"/>
          <c:h val="0.499353489740380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0.22343</cdr:x>
      <cdr:y>0.5</cdr:y>
    </cdr:from>
    <cdr:to>
      <cdr:x>0.3683</cdr:x>
      <cdr:y>0.80835</cdr:y>
    </cdr:to>
    <cdr:sp macro="" textlink="">
      <cdr:nvSpPr>
        <cdr:cNvPr id="2" name="TextBox 1">
          <a:extLst xmlns:a="http://schemas.openxmlformats.org/drawingml/2006/main">
            <a:ext uri="{FF2B5EF4-FFF2-40B4-BE49-F238E27FC236}">
              <a16:creationId xmlns:a16="http://schemas.microsoft.com/office/drawing/2014/main" id="{2D3D3E23-06CA-4317-9110-810CB397AA8D}"/>
            </a:ext>
          </a:extLst>
        </cdr:cNvPr>
        <cdr:cNvSpPr txBox="1"/>
      </cdr:nvSpPr>
      <cdr:spPr>
        <a:xfrm xmlns:a="http://schemas.openxmlformats.org/drawingml/2006/main">
          <a:off x="1410270" y="14827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0.18712</cdr:x>
      <cdr:y>0.41328</cdr:y>
    </cdr:from>
    <cdr:to>
      <cdr:x>0.33199</cdr:x>
      <cdr:y>0.72163</cdr:y>
    </cdr:to>
    <cdr:sp macro="" textlink="">
      <cdr:nvSpPr>
        <cdr:cNvPr id="3" name="TextBox 2">
          <a:extLst xmlns:a="http://schemas.openxmlformats.org/drawingml/2006/main">
            <a:ext uri="{FF2B5EF4-FFF2-40B4-BE49-F238E27FC236}">
              <a16:creationId xmlns:a16="http://schemas.microsoft.com/office/drawing/2014/main" id="{FFF9A030-D66C-49DB-B3EE-D398C953AAF0}"/>
            </a:ext>
          </a:extLst>
        </cdr:cNvPr>
        <cdr:cNvSpPr txBox="1"/>
      </cdr:nvSpPr>
      <cdr:spPr>
        <a:xfrm xmlns:a="http://schemas.openxmlformats.org/drawingml/2006/main">
          <a:off x="1181100" y="12255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userShapes>
</file>

<file path=ppt/drawings/drawing10.xml><?xml version="1.0" encoding="utf-8"?>
<c:userShapes xmlns:c="http://schemas.openxmlformats.org/drawingml/2006/chart">
  <cdr:relSizeAnchor xmlns:cdr="http://schemas.openxmlformats.org/drawingml/2006/chartDrawing">
    <cdr:from>
      <cdr:x>0.21793</cdr:x>
      <cdr:y>0.15</cdr:y>
    </cdr:from>
    <cdr:to>
      <cdr:x>0.33771</cdr:x>
      <cdr:y>0.30148</cdr:y>
    </cdr:to>
    <cdr:sp macro="" textlink="">
      <cdr:nvSpPr>
        <cdr:cNvPr id="2" name="TextBox 1">
          <a:extLst xmlns:a="http://schemas.openxmlformats.org/drawingml/2006/main">
            <a:ext uri="{FF2B5EF4-FFF2-40B4-BE49-F238E27FC236}">
              <a16:creationId xmlns:a16="http://schemas.microsoft.com/office/drawing/2014/main" id="{914CA1DC-CB09-415E-AF10-58854A1C9F5B}"/>
            </a:ext>
          </a:extLst>
        </cdr:cNvPr>
        <cdr:cNvSpPr txBox="1"/>
      </cdr:nvSpPr>
      <cdr:spPr>
        <a:xfrm xmlns:a="http://schemas.openxmlformats.org/drawingml/2006/main">
          <a:off x="1392868" y="595423"/>
          <a:ext cx="765544" cy="6013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0.23124</cdr:x>
      <cdr:y>0.36413</cdr:y>
    </cdr:from>
    <cdr:to>
      <cdr:x>0.35102</cdr:x>
      <cdr:y>0.52216</cdr:y>
    </cdr:to>
    <cdr:sp macro="" textlink="">
      <cdr:nvSpPr>
        <cdr:cNvPr id="3" name="TextBox 2">
          <a:extLst xmlns:a="http://schemas.openxmlformats.org/drawingml/2006/main">
            <a:ext uri="{FF2B5EF4-FFF2-40B4-BE49-F238E27FC236}">
              <a16:creationId xmlns:a16="http://schemas.microsoft.com/office/drawing/2014/main" id="{2CBCFB7F-EE9E-43D7-9374-2CA0A73C2309}"/>
            </a:ext>
          </a:extLst>
        </cdr:cNvPr>
        <cdr:cNvSpPr txBox="1"/>
      </cdr:nvSpPr>
      <cdr:spPr>
        <a:xfrm xmlns:a="http://schemas.openxmlformats.org/drawingml/2006/main">
          <a:off x="1477929" y="1445405"/>
          <a:ext cx="765544" cy="6273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0.37597</cdr:x>
      <cdr:y>0.57321</cdr:y>
    </cdr:from>
    <cdr:to>
      <cdr:x>0.51072</cdr:x>
      <cdr:y>0.82043</cdr:y>
    </cdr:to>
    <cdr:sp macro="" textlink="">
      <cdr:nvSpPr>
        <cdr:cNvPr id="4" name="TextBox 3">
          <a:extLst xmlns:a="http://schemas.openxmlformats.org/drawingml/2006/main">
            <a:ext uri="{FF2B5EF4-FFF2-40B4-BE49-F238E27FC236}">
              <a16:creationId xmlns:a16="http://schemas.microsoft.com/office/drawing/2014/main" id="{06CB37E0-E986-46AD-9322-63E5935A04AD}"/>
            </a:ext>
          </a:extLst>
        </cdr:cNvPr>
        <cdr:cNvSpPr txBox="1"/>
      </cdr:nvSpPr>
      <cdr:spPr>
        <a:xfrm xmlns:a="http://schemas.openxmlformats.org/drawingml/2006/main">
          <a:off x="2402961" y="2275367"/>
          <a:ext cx="861238" cy="9813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0.37597</cdr:x>
      <cdr:y>0.59196</cdr:y>
    </cdr:from>
    <cdr:to>
      <cdr:x>0.4708</cdr:x>
      <cdr:y>0.77164</cdr:y>
    </cdr:to>
    <cdr:sp macro="" textlink="">
      <cdr:nvSpPr>
        <cdr:cNvPr id="5" name="TextBox 4">
          <a:extLst xmlns:a="http://schemas.openxmlformats.org/drawingml/2006/main">
            <a:ext uri="{FF2B5EF4-FFF2-40B4-BE49-F238E27FC236}">
              <a16:creationId xmlns:a16="http://schemas.microsoft.com/office/drawing/2014/main" id="{EB2E5DBD-4F10-44EE-84EA-670D752E915D}"/>
            </a:ext>
          </a:extLst>
        </cdr:cNvPr>
        <cdr:cNvSpPr txBox="1"/>
      </cdr:nvSpPr>
      <cdr:spPr>
        <a:xfrm xmlns:a="http://schemas.openxmlformats.org/drawingml/2006/main">
          <a:off x="2402961" y="2349795"/>
          <a:ext cx="606056" cy="7132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userShapes>
</file>

<file path=ppt/drawings/drawing11.xml><?xml version="1.0" encoding="utf-8"?>
<c:userShapes xmlns:c="http://schemas.openxmlformats.org/drawingml/2006/chart">
  <cdr:relSizeAnchor xmlns:cdr="http://schemas.openxmlformats.org/drawingml/2006/chartDrawing">
    <cdr:from>
      <cdr:x>0.19298</cdr:x>
      <cdr:y>0.19698</cdr:y>
    </cdr:from>
    <cdr:to>
      <cdr:x>0.33105</cdr:x>
      <cdr:y>0.37635</cdr:y>
    </cdr:to>
    <cdr:sp macro="" textlink="">
      <cdr:nvSpPr>
        <cdr:cNvPr id="2" name="TextBox 1">
          <a:extLst xmlns:a="http://schemas.openxmlformats.org/drawingml/2006/main">
            <a:ext uri="{FF2B5EF4-FFF2-40B4-BE49-F238E27FC236}">
              <a16:creationId xmlns:a16="http://schemas.microsoft.com/office/drawing/2014/main" id="{68DA5456-421F-4689-B86F-67BD08BE76F3}"/>
            </a:ext>
          </a:extLst>
        </cdr:cNvPr>
        <cdr:cNvSpPr txBox="1"/>
      </cdr:nvSpPr>
      <cdr:spPr>
        <a:xfrm xmlns:a="http://schemas.openxmlformats.org/drawingml/2006/main">
          <a:off x="1233378" y="758974"/>
          <a:ext cx="882503" cy="6911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0.19963</cdr:x>
      <cdr:y>0.4563</cdr:y>
    </cdr:from>
    <cdr:to>
      <cdr:x>0.32606</cdr:x>
      <cdr:y>0.59151</cdr:y>
    </cdr:to>
    <cdr:sp macro="" textlink="">
      <cdr:nvSpPr>
        <cdr:cNvPr id="3" name="TextBox 2">
          <a:extLst xmlns:a="http://schemas.openxmlformats.org/drawingml/2006/main">
            <a:ext uri="{FF2B5EF4-FFF2-40B4-BE49-F238E27FC236}">
              <a16:creationId xmlns:a16="http://schemas.microsoft.com/office/drawing/2014/main" id="{C0980027-C109-42A3-8DB3-5C7724F72FE3}"/>
            </a:ext>
          </a:extLst>
        </cdr:cNvPr>
        <cdr:cNvSpPr txBox="1"/>
      </cdr:nvSpPr>
      <cdr:spPr>
        <a:xfrm xmlns:a="http://schemas.openxmlformats.org/drawingml/2006/main">
          <a:off x="1275908" y="1809646"/>
          <a:ext cx="808074" cy="5362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0.32773</cdr:x>
      <cdr:y>0.6769</cdr:y>
    </cdr:from>
    <cdr:to>
      <cdr:x>0.4235</cdr:x>
      <cdr:y>0.82315</cdr:y>
    </cdr:to>
    <cdr:sp macro="" textlink="">
      <cdr:nvSpPr>
        <cdr:cNvPr id="4" name="TextBox 3">
          <a:extLst xmlns:a="http://schemas.openxmlformats.org/drawingml/2006/main">
            <a:ext uri="{FF2B5EF4-FFF2-40B4-BE49-F238E27FC236}">
              <a16:creationId xmlns:a16="http://schemas.microsoft.com/office/drawing/2014/main" id="{918B2939-BE73-43F5-8E5B-6980F4B14200}"/>
            </a:ext>
          </a:extLst>
        </cdr:cNvPr>
        <cdr:cNvSpPr txBox="1"/>
      </cdr:nvSpPr>
      <cdr:spPr>
        <a:xfrm xmlns:a="http://schemas.openxmlformats.org/drawingml/2006/main">
          <a:off x="2094615" y="2608115"/>
          <a:ext cx="612148" cy="5635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userShapes>
</file>

<file path=ppt/drawings/drawing12.xml><?xml version="1.0" encoding="utf-8"?>
<c:userShapes xmlns:c="http://schemas.openxmlformats.org/drawingml/2006/chart">
  <cdr:relSizeAnchor xmlns:cdr="http://schemas.openxmlformats.org/drawingml/2006/chartDrawing">
    <cdr:from>
      <cdr:x>0.23012</cdr:x>
      <cdr:y>0.40458</cdr:y>
    </cdr:from>
    <cdr:to>
      <cdr:x>0.39517</cdr:x>
      <cdr:y>0.59542</cdr:y>
    </cdr:to>
    <cdr:sp macro="" textlink="">
      <cdr:nvSpPr>
        <cdr:cNvPr id="2" name="TextBox 1">
          <a:extLst xmlns:a="http://schemas.openxmlformats.org/drawingml/2006/main">
            <a:ext uri="{FF2B5EF4-FFF2-40B4-BE49-F238E27FC236}">
              <a16:creationId xmlns:a16="http://schemas.microsoft.com/office/drawing/2014/main" id="{66584B89-A67E-4ABE-9649-C47E85006620}"/>
            </a:ext>
          </a:extLst>
        </cdr:cNvPr>
        <cdr:cNvSpPr txBox="1"/>
      </cdr:nvSpPr>
      <cdr:spPr>
        <a:xfrm xmlns:a="http://schemas.openxmlformats.org/drawingml/2006/main">
          <a:off x="1541721" y="1532860"/>
          <a:ext cx="1105786" cy="7230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0.35391</cdr:x>
      <cdr:y>0.60617</cdr:y>
    </cdr:from>
    <cdr:to>
      <cdr:x>0.46817</cdr:x>
      <cdr:y>0.81187</cdr:y>
    </cdr:to>
    <cdr:sp macro="" textlink="">
      <cdr:nvSpPr>
        <cdr:cNvPr id="3" name="TextBox 2">
          <a:extLst xmlns:a="http://schemas.openxmlformats.org/drawingml/2006/main">
            <a:ext uri="{FF2B5EF4-FFF2-40B4-BE49-F238E27FC236}">
              <a16:creationId xmlns:a16="http://schemas.microsoft.com/office/drawing/2014/main" id="{68BE0730-B9F9-4134-801A-5A0DEA5648DE}"/>
            </a:ext>
          </a:extLst>
        </cdr:cNvPr>
        <cdr:cNvSpPr txBox="1"/>
      </cdr:nvSpPr>
      <cdr:spPr>
        <a:xfrm xmlns:a="http://schemas.openxmlformats.org/drawingml/2006/main">
          <a:off x="2371060" y="2296634"/>
          <a:ext cx="765545" cy="7793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userShapes>
</file>

<file path=ppt/drawings/drawing13.xml><?xml version="1.0" encoding="utf-8"?>
<c:userShapes xmlns:c="http://schemas.openxmlformats.org/drawingml/2006/chart">
  <cdr:relSizeAnchor xmlns:cdr="http://schemas.openxmlformats.org/drawingml/2006/chartDrawing">
    <cdr:from>
      <cdr:x>0.00186</cdr:x>
      <cdr:y>0.05804</cdr:y>
    </cdr:from>
    <cdr:to>
      <cdr:x>0.30305</cdr:x>
      <cdr:y>0.40477</cdr:y>
    </cdr:to>
    <cdr:sp macro="" textlink="">
      <cdr:nvSpPr>
        <cdr:cNvPr id="2" name="TextBox 1">
          <a:extLst xmlns:a="http://schemas.openxmlformats.org/drawingml/2006/main">
            <a:ext uri="{FF2B5EF4-FFF2-40B4-BE49-F238E27FC236}">
              <a16:creationId xmlns:a16="http://schemas.microsoft.com/office/drawing/2014/main" id="{6238A275-A891-468E-A743-19FB02B65CCE}"/>
            </a:ext>
          </a:extLst>
        </cdr:cNvPr>
        <cdr:cNvSpPr txBox="1"/>
      </cdr:nvSpPr>
      <cdr:spPr>
        <a:xfrm xmlns:a="http://schemas.openxmlformats.org/drawingml/2006/main">
          <a:off x="22191" y="393700"/>
          <a:ext cx="3594663" cy="23520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600" dirty="0"/>
            <a:t>Total Capital Plans $2,435,468,522</a:t>
          </a:r>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cdr:y>
    </cdr:from>
    <cdr:to>
      <cdr:x>0.29471</cdr:x>
      <cdr:y>0.22092</cdr:y>
    </cdr:to>
    <cdr:sp macro="" textlink="">
      <cdr:nvSpPr>
        <cdr:cNvPr id="2" name="TextBox 1">
          <a:extLst xmlns:a="http://schemas.openxmlformats.org/drawingml/2006/main">
            <a:ext uri="{FF2B5EF4-FFF2-40B4-BE49-F238E27FC236}">
              <a16:creationId xmlns:a16="http://schemas.microsoft.com/office/drawing/2014/main" id="{FEF9F65C-E76F-4320-96FB-D3FEC3560B07}"/>
            </a:ext>
          </a:extLst>
        </cdr:cNvPr>
        <cdr:cNvSpPr txBox="1"/>
      </cdr:nvSpPr>
      <cdr:spPr>
        <a:xfrm xmlns:a="http://schemas.openxmlformats.org/drawingml/2006/main">
          <a:off x="0" y="0"/>
          <a:ext cx="3517370" cy="149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a:r>
            <a:rPr lang="en-US" sz="3600" dirty="0"/>
            <a:t>Total Capital Plans</a:t>
          </a:r>
        </a:p>
        <a:p xmlns:a="http://schemas.openxmlformats.org/drawingml/2006/main">
          <a:pPr algn="l"/>
          <a:r>
            <a:rPr lang="en-US" sz="3600" dirty="0"/>
            <a:t> $844,278,163</a:t>
          </a:r>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0.08022</cdr:y>
    </cdr:from>
    <cdr:to>
      <cdr:x>0.29471</cdr:x>
      <cdr:y>0.30114</cdr:y>
    </cdr:to>
    <cdr:sp macro="" textlink="">
      <cdr:nvSpPr>
        <cdr:cNvPr id="2" name="TextBox 1">
          <a:extLst xmlns:a="http://schemas.openxmlformats.org/drawingml/2006/main">
            <a:ext uri="{FF2B5EF4-FFF2-40B4-BE49-F238E27FC236}">
              <a16:creationId xmlns:a16="http://schemas.microsoft.com/office/drawing/2014/main" id="{FEF9F65C-E76F-4320-96FB-D3FEC3560B07}"/>
            </a:ext>
          </a:extLst>
        </cdr:cNvPr>
        <cdr:cNvSpPr txBox="1"/>
      </cdr:nvSpPr>
      <cdr:spPr>
        <a:xfrm xmlns:a="http://schemas.openxmlformats.org/drawingml/2006/main">
          <a:off x="0" y="575733"/>
          <a:ext cx="3517312" cy="15855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a:r>
            <a:rPr lang="en-US" sz="3600" dirty="0"/>
            <a:t>Total Capital Plans</a:t>
          </a:r>
        </a:p>
        <a:p xmlns:a="http://schemas.openxmlformats.org/drawingml/2006/main">
          <a:pPr algn="l"/>
          <a:r>
            <a:rPr lang="en-US" sz="3600" dirty="0"/>
            <a:t> $5,976,582,039</a:t>
          </a:r>
        </a:p>
      </cdr:txBody>
    </cdr:sp>
  </cdr:relSizeAnchor>
</c:userShapes>
</file>

<file path=ppt/drawings/drawing2.xml><?xml version="1.0" encoding="utf-8"?>
<c:userShapes xmlns:c="http://schemas.openxmlformats.org/drawingml/2006/chart">
  <cdr:relSizeAnchor xmlns:cdr="http://schemas.openxmlformats.org/drawingml/2006/chartDrawing">
    <cdr:from>
      <cdr:x>0.14416</cdr:x>
      <cdr:y>0.14915</cdr:y>
    </cdr:from>
    <cdr:to>
      <cdr:x>0.29416</cdr:x>
      <cdr:y>0.43487</cdr:y>
    </cdr:to>
    <cdr:sp macro="" textlink="">
      <cdr:nvSpPr>
        <cdr:cNvPr id="2" name="TextBox 1">
          <a:extLst xmlns:a="http://schemas.openxmlformats.org/drawingml/2006/main">
            <a:ext uri="{FF2B5EF4-FFF2-40B4-BE49-F238E27FC236}">
              <a16:creationId xmlns:a16="http://schemas.microsoft.com/office/drawing/2014/main" id="{DB97691A-6742-4F42-8A39-515E029B168D}"/>
            </a:ext>
          </a:extLst>
        </cdr:cNvPr>
        <cdr:cNvSpPr txBox="1"/>
      </cdr:nvSpPr>
      <cdr:spPr>
        <a:xfrm xmlns:a="http://schemas.openxmlformats.org/drawingml/2006/main">
          <a:off x="878803" y="477349"/>
          <a:ext cx="914400" cy="9144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0.1626</cdr:x>
      <cdr:y>0.4545</cdr:y>
    </cdr:from>
    <cdr:to>
      <cdr:x>0.3126</cdr:x>
      <cdr:y>0.74022</cdr:y>
    </cdr:to>
    <cdr:sp macro="" textlink="">
      <cdr:nvSpPr>
        <cdr:cNvPr id="3" name="TextBox 2">
          <a:extLst xmlns:a="http://schemas.openxmlformats.org/drawingml/2006/main">
            <a:ext uri="{FF2B5EF4-FFF2-40B4-BE49-F238E27FC236}">
              <a16:creationId xmlns:a16="http://schemas.microsoft.com/office/drawing/2014/main" id="{5AB998E6-C2A1-4955-B5AA-8732D0CCDEF7}"/>
            </a:ext>
          </a:extLst>
        </cdr:cNvPr>
        <cdr:cNvSpPr txBox="1"/>
      </cdr:nvSpPr>
      <cdr:spPr>
        <a:xfrm xmlns:a="http://schemas.openxmlformats.org/drawingml/2006/main">
          <a:off x="991210" y="1454583"/>
          <a:ext cx="914400" cy="9144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0.33977</cdr:x>
      <cdr:y>0.73983</cdr:y>
    </cdr:from>
    <cdr:to>
      <cdr:x>0.51667</cdr:x>
      <cdr:y>0.97396</cdr:y>
    </cdr:to>
    <cdr:sp macro="" textlink="">
      <cdr:nvSpPr>
        <cdr:cNvPr id="4" name="TextBox 3">
          <a:extLst xmlns:a="http://schemas.openxmlformats.org/drawingml/2006/main">
            <a:ext uri="{FF2B5EF4-FFF2-40B4-BE49-F238E27FC236}">
              <a16:creationId xmlns:a16="http://schemas.microsoft.com/office/drawing/2014/main" id="{A8D23121-C5BD-4BF0-BD9F-30B3E0D7EF15}"/>
            </a:ext>
          </a:extLst>
        </cdr:cNvPr>
        <cdr:cNvSpPr txBox="1"/>
      </cdr:nvSpPr>
      <cdr:spPr>
        <a:xfrm xmlns:a="http://schemas.openxmlformats.org/drawingml/2006/main">
          <a:off x="2071240" y="2367742"/>
          <a:ext cx="1078382" cy="7493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userShapes>
</file>

<file path=ppt/drawings/drawing3.xml><?xml version="1.0" encoding="utf-8"?>
<c:userShapes xmlns:c="http://schemas.openxmlformats.org/drawingml/2006/chart">
  <cdr:relSizeAnchor xmlns:cdr="http://schemas.openxmlformats.org/drawingml/2006/chartDrawing">
    <cdr:from>
      <cdr:x>0.15098</cdr:x>
      <cdr:y>0.08986</cdr:y>
    </cdr:from>
    <cdr:to>
      <cdr:x>0.30373</cdr:x>
      <cdr:y>0.38526</cdr:y>
    </cdr:to>
    <cdr:sp macro="" textlink="">
      <cdr:nvSpPr>
        <cdr:cNvPr id="2" name="TextBox 1">
          <a:extLst xmlns:a="http://schemas.openxmlformats.org/drawingml/2006/main">
            <a:ext uri="{FF2B5EF4-FFF2-40B4-BE49-F238E27FC236}">
              <a16:creationId xmlns:a16="http://schemas.microsoft.com/office/drawing/2014/main" id="{FAC6839A-87DD-42AE-9543-684528AB35AC}"/>
            </a:ext>
          </a:extLst>
        </cdr:cNvPr>
        <cdr:cNvSpPr txBox="1"/>
      </cdr:nvSpPr>
      <cdr:spPr>
        <a:xfrm xmlns:a="http://schemas.openxmlformats.org/drawingml/2006/main">
          <a:off x="903767" y="27817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0.14742</cdr:x>
      <cdr:y>0.42107</cdr:y>
    </cdr:from>
    <cdr:to>
      <cdr:x>0.30018</cdr:x>
      <cdr:y>0.71647</cdr:y>
    </cdr:to>
    <cdr:sp macro="" textlink="">
      <cdr:nvSpPr>
        <cdr:cNvPr id="3" name="TextBox 2">
          <a:extLst xmlns:a="http://schemas.openxmlformats.org/drawingml/2006/main">
            <a:ext uri="{FF2B5EF4-FFF2-40B4-BE49-F238E27FC236}">
              <a16:creationId xmlns:a16="http://schemas.microsoft.com/office/drawing/2014/main" id="{0F0A973B-DAC1-43CA-9920-F608BD43C662}"/>
            </a:ext>
          </a:extLst>
        </cdr:cNvPr>
        <cdr:cNvSpPr txBox="1"/>
      </cdr:nvSpPr>
      <cdr:spPr>
        <a:xfrm xmlns:a="http://schemas.openxmlformats.org/drawingml/2006/main">
          <a:off x="882503" y="130344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userShapes>
</file>

<file path=ppt/drawings/drawing4.xml><?xml version="1.0" encoding="utf-8"?>
<c:userShapes xmlns:c="http://schemas.openxmlformats.org/drawingml/2006/chart">
  <cdr:relSizeAnchor xmlns:cdr="http://schemas.openxmlformats.org/drawingml/2006/chartDrawing">
    <cdr:from>
      <cdr:x>0.14716</cdr:x>
      <cdr:y>0.12382</cdr:y>
    </cdr:from>
    <cdr:to>
      <cdr:x>0.29355</cdr:x>
      <cdr:y>0.37654</cdr:y>
    </cdr:to>
    <cdr:sp macro="" textlink="">
      <cdr:nvSpPr>
        <cdr:cNvPr id="2" name="TextBox 1">
          <a:extLst xmlns:a="http://schemas.openxmlformats.org/drawingml/2006/main">
            <a:ext uri="{FF2B5EF4-FFF2-40B4-BE49-F238E27FC236}">
              <a16:creationId xmlns:a16="http://schemas.microsoft.com/office/drawing/2014/main" id="{FCB9409F-277F-4936-897D-DD214055C110}"/>
            </a:ext>
          </a:extLst>
        </cdr:cNvPr>
        <cdr:cNvSpPr txBox="1"/>
      </cdr:nvSpPr>
      <cdr:spPr>
        <a:xfrm xmlns:a="http://schemas.openxmlformats.org/drawingml/2006/main">
          <a:off x="919148" y="447992"/>
          <a:ext cx="914357" cy="9143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0.13524</cdr:x>
      <cdr:y>0.42947</cdr:y>
    </cdr:from>
    <cdr:to>
      <cdr:x>0.28163</cdr:x>
      <cdr:y>0.68219</cdr:y>
    </cdr:to>
    <cdr:sp macro="" textlink="">
      <cdr:nvSpPr>
        <cdr:cNvPr id="3" name="TextBox 2">
          <a:extLst xmlns:a="http://schemas.openxmlformats.org/drawingml/2006/main">
            <a:ext uri="{FF2B5EF4-FFF2-40B4-BE49-F238E27FC236}">
              <a16:creationId xmlns:a16="http://schemas.microsoft.com/office/drawing/2014/main" id="{A8182A58-0BA2-4B75-820A-05E7C6529057}"/>
            </a:ext>
          </a:extLst>
        </cdr:cNvPr>
        <cdr:cNvSpPr txBox="1"/>
      </cdr:nvSpPr>
      <cdr:spPr>
        <a:xfrm xmlns:a="http://schemas.openxmlformats.org/drawingml/2006/main">
          <a:off x="844714" y="1553922"/>
          <a:ext cx="914357" cy="9143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userShapes>
</file>

<file path=ppt/drawings/drawing5.xml><?xml version="1.0" encoding="utf-8"?>
<c:userShapes xmlns:c="http://schemas.openxmlformats.org/drawingml/2006/chart">
  <cdr:relSizeAnchor xmlns:cdr="http://schemas.openxmlformats.org/drawingml/2006/chartDrawing">
    <cdr:from>
      <cdr:x>0.12592</cdr:x>
      <cdr:y>0.39673</cdr:y>
    </cdr:from>
    <cdr:to>
      <cdr:x>0.26531</cdr:x>
      <cdr:y>0.63628</cdr:y>
    </cdr:to>
    <cdr:sp macro="" textlink="">
      <cdr:nvSpPr>
        <cdr:cNvPr id="2" name="TextBox 1">
          <a:extLst xmlns:a="http://schemas.openxmlformats.org/drawingml/2006/main">
            <a:ext uri="{FF2B5EF4-FFF2-40B4-BE49-F238E27FC236}">
              <a16:creationId xmlns:a16="http://schemas.microsoft.com/office/drawing/2014/main" id="{A60EB41E-88DB-45E4-BC2E-CE1346650120}"/>
            </a:ext>
          </a:extLst>
        </cdr:cNvPr>
        <cdr:cNvSpPr txBox="1"/>
      </cdr:nvSpPr>
      <cdr:spPr>
        <a:xfrm xmlns:a="http://schemas.openxmlformats.org/drawingml/2006/main">
          <a:off x="826044" y="1514349"/>
          <a:ext cx="914439" cy="914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0.31928</cdr:x>
      <cdr:y>0.66468</cdr:y>
    </cdr:from>
    <cdr:to>
      <cdr:x>0.45867</cdr:x>
      <cdr:y>0.90423</cdr:y>
    </cdr:to>
    <cdr:sp macro="" textlink="">
      <cdr:nvSpPr>
        <cdr:cNvPr id="3" name="TextBox 2">
          <a:extLst xmlns:a="http://schemas.openxmlformats.org/drawingml/2006/main">
            <a:ext uri="{FF2B5EF4-FFF2-40B4-BE49-F238E27FC236}">
              <a16:creationId xmlns:a16="http://schemas.microsoft.com/office/drawing/2014/main" id="{D0451EF4-0C12-4F9C-BAF8-0FB090E24A67}"/>
            </a:ext>
          </a:extLst>
        </cdr:cNvPr>
        <cdr:cNvSpPr txBox="1"/>
      </cdr:nvSpPr>
      <cdr:spPr>
        <a:xfrm xmlns:a="http://schemas.openxmlformats.org/drawingml/2006/main">
          <a:off x="2094588" y="2537128"/>
          <a:ext cx="914439" cy="914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userShapes>
</file>

<file path=ppt/drawings/drawing6.xml><?xml version="1.0" encoding="utf-8"?>
<c:userShapes xmlns:c="http://schemas.openxmlformats.org/drawingml/2006/chart">
  <cdr:relSizeAnchor xmlns:cdr="http://schemas.openxmlformats.org/drawingml/2006/chartDrawing">
    <cdr:from>
      <cdr:x>0.15883</cdr:x>
      <cdr:y>0.46672</cdr:y>
    </cdr:from>
    <cdr:to>
      <cdr:x>0.29822</cdr:x>
      <cdr:y>0.67264</cdr:y>
    </cdr:to>
    <cdr:sp macro="" textlink="">
      <cdr:nvSpPr>
        <cdr:cNvPr id="2" name="TextBox 1">
          <a:extLst xmlns:a="http://schemas.openxmlformats.org/drawingml/2006/main">
            <a:ext uri="{FF2B5EF4-FFF2-40B4-BE49-F238E27FC236}">
              <a16:creationId xmlns:a16="http://schemas.microsoft.com/office/drawing/2014/main" id="{25D83EF4-B46F-4867-96EE-761269AAD329}"/>
            </a:ext>
          </a:extLst>
        </cdr:cNvPr>
        <cdr:cNvSpPr txBox="1"/>
      </cdr:nvSpPr>
      <cdr:spPr>
        <a:xfrm xmlns:a="http://schemas.openxmlformats.org/drawingml/2006/main">
          <a:off x="1041990" y="207256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0.31929</cdr:x>
      <cdr:y>0.68281</cdr:y>
    </cdr:from>
    <cdr:to>
      <cdr:x>0.40195</cdr:x>
      <cdr:y>0.74986</cdr:y>
    </cdr:to>
    <cdr:sp macro="" textlink="">
      <cdr:nvSpPr>
        <cdr:cNvPr id="3" name="TextBox 2">
          <a:extLst xmlns:a="http://schemas.openxmlformats.org/drawingml/2006/main">
            <a:ext uri="{FF2B5EF4-FFF2-40B4-BE49-F238E27FC236}">
              <a16:creationId xmlns:a16="http://schemas.microsoft.com/office/drawing/2014/main" id="{D0A46DA5-4EC1-4D13-9E1F-4A83BAB0DC29}"/>
            </a:ext>
          </a:extLst>
        </cdr:cNvPr>
        <cdr:cNvSpPr txBox="1"/>
      </cdr:nvSpPr>
      <cdr:spPr>
        <a:xfrm xmlns:a="http://schemas.openxmlformats.org/drawingml/2006/main">
          <a:off x="2094614" y="3032163"/>
          <a:ext cx="542261" cy="2977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0.33063</cdr:x>
      <cdr:y>0.68</cdr:y>
    </cdr:from>
    <cdr:to>
      <cdr:x>0.41329</cdr:x>
      <cdr:y>0.78774</cdr:y>
    </cdr:to>
    <cdr:sp macro="" textlink="">
      <cdr:nvSpPr>
        <cdr:cNvPr id="4" name="TextBox 3">
          <a:extLst xmlns:a="http://schemas.openxmlformats.org/drawingml/2006/main">
            <a:ext uri="{FF2B5EF4-FFF2-40B4-BE49-F238E27FC236}">
              <a16:creationId xmlns:a16="http://schemas.microsoft.com/office/drawing/2014/main" id="{A8384A00-9963-4F4C-BE8E-EB9F7E51F9C7}"/>
            </a:ext>
          </a:extLst>
        </cdr:cNvPr>
        <cdr:cNvSpPr txBox="1"/>
      </cdr:nvSpPr>
      <cdr:spPr>
        <a:xfrm xmlns:a="http://schemas.openxmlformats.org/drawingml/2006/main">
          <a:off x="2169042" y="3019647"/>
          <a:ext cx="542260" cy="4784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userShapes>
</file>

<file path=ppt/drawings/drawing7.xml><?xml version="1.0" encoding="utf-8"?>
<c:userShapes xmlns:c="http://schemas.openxmlformats.org/drawingml/2006/chart">
  <cdr:relSizeAnchor xmlns:cdr="http://schemas.openxmlformats.org/drawingml/2006/chartDrawing">
    <cdr:from>
      <cdr:x>0.18153</cdr:x>
      <cdr:y>0.23042</cdr:y>
    </cdr:from>
    <cdr:to>
      <cdr:x>0.33651</cdr:x>
      <cdr:y>0.36363</cdr:y>
    </cdr:to>
    <cdr:sp macro="" textlink="">
      <cdr:nvSpPr>
        <cdr:cNvPr id="2" name="TextBox 1">
          <a:extLst xmlns:a="http://schemas.openxmlformats.org/drawingml/2006/main">
            <a:ext uri="{FF2B5EF4-FFF2-40B4-BE49-F238E27FC236}">
              <a16:creationId xmlns:a16="http://schemas.microsoft.com/office/drawing/2014/main" id="{5FAE0708-D068-497C-A36C-547819353150}"/>
            </a:ext>
          </a:extLst>
        </cdr:cNvPr>
        <cdr:cNvSpPr txBox="1"/>
      </cdr:nvSpPr>
      <cdr:spPr>
        <a:xfrm xmlns:a="http://schemas.openxmlformats.org/drawingml/2006/main">
          <a:off x="1120836" y="809256"/>
          <a:ext cx="956930" cy="4678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0.19358</cdr:x>
      <cdr:y>0.47911</cdr:y>
    </cdr:from>
    <cdr:to>
      <cdr:x>0.30724</cdr:x>
      <cdr:y>0.58507</cdr:y>
    </cdr:to>
    <cdr:sp macro="" textlink="">
      <cdr:nvSpPr>
        <cdr:cNvPr id="3" name="TextBox 2">
          <a:extLst xmlns:a="http://schemas.openxmlformats.org/drawingml/2006/main">
            <a:ext uri="{FF2B5EF4-FFF2-40B4-BE49-F238E27FC236}">
              <a16:creationId xmlns:a16="http://schemas.microsoft.com/office/drawing/2014/main" id="{83B1AA9E-5BFA-4668-8492-982FD5E5E53B}"/>
            </a:ext>
          </a:extLst>
        </cdr:cNvPr>
        <cdr:cNvSpPr txBox="1"/>
      </cdr:nvSpPr>
      <cdr:spPr>
        <a:xfrm xmlns:a="http://schemas.openxmlformats.org/drawingml/2006/main">
          <a:off x="1195264" y="1682648"/>
          <a:ext cx="701749" cy="3721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userShapes>
</file>

<file path=ppt/drawings/drawing8.xml><?xml version="1.0" encoding="utf-8"?>
<c:userShapes xmlns:c="http://schemas.openxmlformats.org/drawingml/2006/chart">
  <cdr:relSizeAnchor xmlns:cdr="http://schemas.openxmlformats.org/drawingml/2006/chartDrawing">
    <cdr:from>
      <cdr:x>0.2874</cdr:x>
      <cdr:y>0.43331</cdr:y>
    </cdr:from>
    <cdr:to>
      <cdr:x>0.39256</cdr:x>
      <cdr:y>0.58816</cdr:y>
    </cdr:to>
    <cdr:sp macro="" textlink="">
      <cdr:nvSpPr>
        <cdr:cNvPr id="2" name="TextBox 1">
          <a:extLst xmlns:a="http://schemas.openxmlformats.org/drawingml/2006/main">
            <a:ext uri="{FF2B5EF4-FFF2-40B4-BE49-F238E27FC236}">
              <a16:creationId xmlns:a16="http://schemas.microsoft.com/office/drawing/2014/main" id="{903E8DBB-9700-41EC-B48C-E5C12DC981A2}"/>
            </a:ext>
          </a:extLst>
        </cdr:cNvPr>
        <cdr:cNvSpPr txBox="1"/>
      </cdr:nvSpPr>
      <cdr:spPr>
        <a:xfrm xmlns:a="http://schemas.openxmlformats.org/drawingml/2006/main">
          <a:off x="1818168" y="1398379"/>
          <a:ext cx="665311" cy="4997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0.27743</cdr:x>
      <cdr:y>0.45221</cdr:y>
    </cdr:from>
    <cdr:to>
      <cdr:x>0.4371</cdr:x>
      <cdr:y>0.67388</cdr:y>
    </cdr:to>
    <cdr:sp macro="" textlink="">
      <cdr:nvSpPr>
        <cdr:cNvPr id="3" name="TextBox 2">
          <a:extLst xmlns:a="http://schemas.openxmlformats.org/drawingml/2006/main">
            <a:ext uri="{FF2B5EF4-FFF2-40B4-BE49-F238E27FC236}">
              <a16:creationId xmlns:a16="http://schemas.microsoft.com/office/drawing/2014/main" id="{18E08A02-7E36-4249-8091-2F46842ED17E}"/>
            </a:ext>
          </a:extLst>
        </cdr:cNvPr>
        <cdr:cNvSpPr txBox="1"/>
      </cdr:nvSpPr>
      <cdr:spPr>
        <a:xfrm xmlns:a="http://schemas.openxmlformats.org/drawingml/2006/main">
          <a:off x="1755148" y="1588192"/>
          <a:ext cx="1010093" cy="7785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2400" dirty="0"/>
            <a:t>Does the sewer system have sufficient staff to provide proper OM&amp;R?11</a:t>
          </a:r>
          <a:r>
            <a:rPr lang="en-US" sz="2400" dirty="0"/>
            <a:t>11</a:t>
          </a:r>
          <a:endParaRPr lang="en-US" sz="112400" dirty="0"/>
        </a:p>
      </cdr:txBody>
    </cdr:sp>
  </cdr:relSizeAnchor>
  <cdr:relSizeAnchor xmlns:cdr="http://schemas.openxmlformats.org/drawingml/2006/chartDrawing">
    <cdr:from>
      <cdr:x>0.41008</cdr:x>
      <cdr:y>0.687</cdr:y>
    </cdr:from>
    <cdr:to>
      <cdr:x>0.5563</cdr:x>
      <cdr:y>0.84786</cdr:y>
    </cdr:to>
    <cdr:sp macro="" textlink="">
      <cdr:nvSpPr>
        <cdr:cNvPr id="4" name="TextBox 3">
          <a:extLst xmlns:a="http://schemas.openxmlformats.org/drawingml/2006/main">
            <a:ext uri="{FF2B5EF4-FFF2-40B4-BE49-F238E27FC236}">
              <a16:creationId xmlns:a16="http://schemas.microsoft.com/office/drawing/2014/main" id="{6C264BCD-056B-4EF1-8356-586591BC2011}"/>
            </a:ext>
          </a:extLst>
        </cdr:cNvPr>
        <cdr:cNvSpPr txBox="1"/>
      </cdr:nvSpPr>
      <cdr:spPr>
        <a:xfrm xmlns:a="http://schemas.openxmlformats.org/drawingml/2006/main">
          <a:off x="2594345" y="2217086"/>
          <a:ext cx="925032" cy="519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userShapes>
</file>

<file path=ppt/drawings/drawing9.xml><?xml version="1.0" encoding="utf-8"?>
<c:userShapes xmlns:c="http://schemas.openxmlformats.org/drawingml/2006/chart">
  <cdr:relSizeAnchor xmlns:cdr="http://schemas.openxmlformats.org/drawingml/2006/chartDrawing">
    <cdr:from>
      <cdr:x>0.19351</cdr:x>
      <cdr:y>0.14164</cdr:y>
    </cdr:from>
    <cdr:to>
      <cdr:x>0.3261</cdr:x>
      <cdr:y>0.27322</cdr:y>
    </cdr:to>
    <cdr:sp macro="" textlink="">
      <cdr:nvSpPr>
        <cdr:cNvPr id="2" name="TextBox 1">
          <a:extLst xmlns:a="http://schemas.openxmlformats.org/drawingml/2006/main">
            <a:ext uri="{FF2B5EF4-FFF2-40B4-BE49-F238E27FC236}">
              <a16:creationId xmlns:a16="http://schemas.microsoft.com/office/drawing/2014/main" id="{CED555A4-0F55-4968-A602-5614DCDAFF78}"/>
            </a:ext>
          </a:extLst>
        </cdr:cNvPr>
        <cdr:cNvSpPr txBox="1"/>
      </cdr:nvSpPr>
      <cdr:spPr>
        <a:xfrm xmlns:a="http://schemas.openxmlformats.org/drawingml/2006/main">
          <a:off x="1148315" y="515050"/>
          <a:ext cx="786810" cy="4784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0.22218</cdr:x>
      <cdr:y>0.41067</cdr:y>
    </cdr:from>
    <cdr:to>
      <cdr:x>0.34043</cdr:x>
      <cdr:y>0.6329</cdr:y>
    </cdr:to>
    <cdr:sp macro="" textlink="">
      <cdr:nvSpPr>
        <cdr:cNvPr id="3" name="TextBox 2">
          <a:extLst xmlns:a="http://schemas.openxmlformats.org/drawingml/2006/main">
            <a:ext uri="{FF2B5EF4-FFF2-40B4-BE49-F238E27FC236}">
              <a16:creationId xmlns:a16="http://schemas.microsoft.com/office/drawing/2014/main" id="{58D67A3E-86CD-4059-BBA0-3627582F4F38}"/>
            </a:ext>
          </a:extLst>
        </cdr:cNvPr>
        <cdr:cNvSpPr txBox="1"/>
      </cdr:nvSpPr>
      <cdr:spPr>
        <a:xfrm xmlns:a="http://schemas.openxmlformats.org/drawingml/2006/main">
          <a:off x="1318437" y="1493345"/>
          <a:ext cx="701749" cy="808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0.20068</cdr:x>
      <cdr:y>0.35804</cdr:y>
    </cdr:from>
    <cdr:to>
      <cdr:x>0.32968</cdr:x>
      <cdr:y>0.54225</cdr:y>
    </cdr:to>
    <cdr:sp macro="" textlink="">
      <cdr:nvSpPr>
        <cdr:cNvPr id="4" name="TextBox 3">
          <a:extLst xmlns:a="http://schemas.openxmlformats.org/drawingml/2006/main">
            <a:ext uri="{FF2B5EF4-FFF2-40B4-BE49-F238E27FC236}">
              <a16:creationId xmlns:a16="http://schemas.microsoft.com/office/drawing/2014/main" id="{4C321AC3-4FD2-4EAB-97DE-1734C02A7CE0}"/>
            </a:ext>
          </a:extLst>
        </cdr:cNvPr>
        <cdr:cNvSpPr txBox="1"/>
      </cdr:nvSpPr>
      <cdr:spPr>
        <a:xfrm xmlns:a="http://schemas.openxmlformats.org/drawingml/2006/main">
          <a:off x="1190846" y="1301960"/>
          <a:ext cx="765544" cy="6698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dr:relSizeAnchor xmlns:cdr="http://schemas.openxmlformats.org/drawingml/2006/chartDrawing">
    <cdr:from>
      <cdr:x>0.35938</cdr:x>
      <cdr:y>0.57734</cdr:y>
    </cdr:from>
    <cdr:to>
      <cdr:x>0.47047</cdr:x>
      <cdr:y>0.7326</cdr:y>
    </cdr:to>
    <cdr:sp macro="" textlink="">
      <cdr:nvSpPr>
        <cdr:cNvPr id="5" name="TextBox 4">
          <a:extLst xmlns:a="http://schemas.openxmlformats.org/drawingml/2006/main">
            <a:ext uri="{FF2B5EF4-FFF2-40B4-BE49-F238E27FC236}">
              <a16:creationId xmlns:a16="http://schemas.microsoft.com/office/drawing/2014/main" id="{52CFEFBA-1DE6-4AAB-B36C-5406960BC210}"/>
            </a:ext>
          </a:extLst>
        </cdr:cNvPr>
        <cdr:cNvSpPr txBox="1"/>
      </cdr:nvSpPr>
      <cdr:spPr>
        <a:xfrm xmlns:a="http://schemas.openxmlformats.org/drawingml/2006/main">
          <a:off x="2132603" y="2099401"/>
          <a:ext cx="659219" cy="5645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DE52F0-0F5E-424A-A82E-9FA9A9E38384}" type="datetimeFigureOut">
              <a:rPr lang="en-US" smtClean="0"/>
              <a:t>8/31/2023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BE9F54-961A-464A-8F53-4C8E6FFFA2D7}" type="slidenum">
              <a:rPr lang="en-US" smtClean="0"/>
              <a:t>‹#›</a:t>
            </a:fld>
            <a:endParaRPr lang="en-US"/>
          </a:p>
        </p:txBody>
      </p:sp>
    </p:spTree>
    <p:extLst>
      <p:ext uri="{BB962C8B-B14F-4D97-AF65-F5344CB8AC3E}">
        <p14:creationId xmlns:p14="http://schemas.microsoft.com/office/powerpoint/2010/main" val="2098103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hape 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 name="Shape 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549720514"/>
      </p:ext>
    </p:extLst>
  </p:cSld>
  <p:clrMap bg1="lt1" tx1="dk1" bg2="lt2" tx2="dk2" accent1="accent1" accent2="accent2" accent3="accent3" accent4="accent4" accent5="accent5" accent6="accent6" hlink="hlink" folHlink="folHlink"/>
  <p:hf hdr="0" ftr="0" dt="0"/>
  <p:notesStyle>
    <a:lvl1pPr defTabSz="457200">
      <a:lnSpc>
        <a:spcPct val="117999"/>
      </a:lnSpc>
      <a:defRPr sz="2200">
        <a:latin typeface="HelveticaNeue-Roman"/>
        <a:ea typeface="HelveticaNeue-Roman"/>
        <a:cs typeface="HelveticaNeue-Roman"/>
        <a:sym typeface="HelveticaNeue-Roman"/>
      </a:defRPr>
    </a:lvl1pPr>
    <a:lvl2pPr indent="228600" defTabSz="457200">
      <a:lnSpc>
        <a:spcPct val="117999"/>
      </a:lnSpc>
      <a:defRPr sz="2200">
        <a:latin typeface="HelveticaNeue-Roman"/>
        <a:ea typeface="HelveticaNeue-Roman"/>
        <a:cs typeface="HelveticaNeue-Roman"/>
        <a:sym typeface="HelveticaNeue-Roman"/>
      </a:defRPr>
    </a:lvl2pPr>
    <a:lvl3pPr indent="457200" defTabSz="457200">
      <a:lnSpc>
        <a:spcPct val="117999"/>
      </a:lnSpc>
      <a:defRPr sz="2200">
        <a:latin typeface="HelveticaNeue-Roman"/>
        <a:ea typeface="HelveticaNeue-Roman"/>
        <a:cs typeface="HelveticaNeue-Roman"/>
        <a:sym typeface="HelveticaNeue-Roman"/>
      </a:defRPr>
    </a:lvl3pPr>
    <a:lvl4pPr indent="685800" defTabSz="457200">
      <a:lnSpc>
        <a:spcPct val="117999"/>
      </a:lnSpc>
      <a:defRPr sz="2200">
        <a:latin typeface="HelveticaNeue-Roman"/>
        <a:ea typeface="HelveticaNeue-Roman"/>
        <a:cs typeface="HelveticaNeue-Roman"/>
        <a:sym typeface="HelveticaNeue-Roman"/>
      </a:defRPr>
    </a:lvl4pPr>
    <a:lvl5pPr indent="914400" defTabSz="457200">
      <a:lnSpc>
        <a:spcPct val="117999"/>
      </a:lnSpc>
      <a:defRPr sz="2200">
        <a:latin typeface="HelveticaNeue-Roman"/>
        <a:ea typeface="HelveticaNeue-Roman"/>
        <a:cs typeface="HelveticaNeue-Roman"/>
        <a:sym typeface="HelveticaNeue-Roman"/>
      </a:defRPr>
    </a:lvl5pPr>
    <a:lvl6pPr indent="1143000" defTabSz="457200">
      <a:lnSpc>
        <a:spcPct val="117999"/>
      </a:lnSpc>
      <a:defRPr sz="2200">
        <a:latin typeface="HelveticaNeue-Roman"/>
        <a:ea typeface="HelveticaNeue-Roman"/>
        <a:cs typeface="HelveticaNeue-Roman"/>
        <a:sym typeface="HelveticaNeue-Roman"/>
      </a:defRPr>
    </a:lvl6pPr>
    <a:lvl7pPr indent="1371600" defTabSz="457200">
      <a:lnSpc>
        <a:spcPct val="117999"/>
      </a:lnSpc>
      <a:defRPr sz="2200">
        <a:latin typeface="HelveticaNeue-Roman"/>
        <a:ea typeface="HelveticaNeue-Roman"/>
        <a:cs typeface="HelveticaNeue-Roman"/>
        <a:sym typeface="HelveticaNeue-Roman"/>
      </a:defRPr>
    </a:lvl7pPr>
    <a:lvl8pPr indent="1600200" defTabSz="457200">
      <a:lnSpc>
        <a:spcPct val="117999"/>
      </a:lnSpc>
      <a:defRPr sz="2200">
        <a:latin typeface="HelveticaNeue-Roman"/>
        <a:ea typeface="HelveticaNeue-Roman"/>
        <a:cs typeface="HelveticaNeue-Roman"/>
        <a:sym typeface="HelveticaNeue-Roman"/>
      </a:defRPr>
    </a:lvl8pPr>
    <a:lvl9pPr indent="1828800" defTabSz="457200">
      <a:lnSpc>
        <a:spcPct val="117999"/>
      </a:lnSpc>
      <a:defRPr sz="2200">
        <a:latin typeface="HelveticaNeue-Roman"/>
        <a:ea typeface="HelveticaNeue-Roman"/>
        <a:cs typeface="HelveticaNeue-Roman"/>
        <a:sym typeface="HelveticaNeue-Roman"/>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80" y="-127000"/>
            <a:ext cx="13339763" cy="1000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15240" y="6681978"/>
            <a:ext cx="13350240" cy="22219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userDrawn="1"/>
        </p:nvCxnSpPr>
        <p:spPr>
          <a:xfrm>
            <a:off x="6898640" y="7202078"/>
            <a:ext cx="0" cy="1209040"/>
          </a:xfrm>
          <a:prstGeom prst="line">
            <a:avLst/>
          </a:prstGeom>
          <a:noFill/>
          <a:ln w="25400" cap="flat">
            <a:solidFill>
              <a:srgbClr val="034963"/>
            </a:solidFill>
            <a:prstDash val="solid"/>
            <a:miter lim="400000"/>
          </a:ln>
          <a:effectLst/>
        </p:spPr>
        <p:style>
          <a:lnRef idx="0">
            <a:scrgbClr r="0" g="0" b="0"/>
          </a:lnRef>
          <a:fillRef idx="0">
            <a:scrgbClr r="0" g="0" b="0"/>
          </a:fillRef>
          <a:effectRef idx="0">
            <a:scrgbClr r="0" g="0" b="0"/>
          </a:effectRef>
          <a:fontRef idx="none"/>
        </p:style>
      </p:cxnSp>
      <p:pic>
        <p:nvPicPr>
          <p:cNvPr id="2" name="Picture 2" descr="U:\PLANNING\Common\2015 Rebrand with Struck\!Struck Branding and Templates\DEQ Final Logos\!! PNG Versions\! MS Office Template Graphics\PowerPoint - Primary  - Department of\PowerPoint Title Color WQ.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5749" y="6983349"/>
            <a:ext cx="463550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06031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or Table Only WQ">
    <p:spTree>
      <p:nvGrpSpPr>
        <p:cNvPr id="1" name=""/>
        <p:cNvGrpSpPr/>
        <p:nvPr/>
      </p:nvGrpSpPr>
      <p:grpSpPr>
        <a:xfrm>
          <a:off x="0" y="0"/>
          <a:ext cx="0" cy="0"/>
          <a:chOff x="0" y="0"/>
          <a:chExt cx="0" cy="0"/>
        </a:xfrm>
      </p:grpSpPr>
      <p:sp>
        <p:nvSpPr>
          <p:cNvPr id="9" name="Rectangle 8"/>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3"/>
          </p:nvPr>
        </p:nvSpPr>
        <p:spPr>
          <a:xfrm>
            <a:off x="449189" y="8670842"/>
            <a:ext cx="12041023" cy="306544"/>
          </a:xfrm>
          <a:prstGeom prst="rect">
            <a:avLst/>
          </a:prstGeom>
        </p:spPr>
        <p:txBody>
          <a:bodyPr/>
          <a:lstStyle>
            <a:lvl1pPr marL="0" indent="0">
              <a:buNone/>
              <a:defRPr sz="1300">
                <a:solidFill>
                  <a:srgbClr val="6D6D6D"/>
                </a:solidFill>
                <a:latin typeface="Arial"/>
                <a:cs typeface="Arial"/>
              </a:defRPr>
            </a:lvl1pPr>
            <a:lvl2pPr marL="742950" indent="-285750">
              <a:buFont typeface="Arial"/>
              <a:buChar char="•"/>
              <a:defRPr sz="2200">
                <a:solidFill>
                  <a:srgbClr val="6D6D6D"/>
                </a:solidFill>
                <a:latin typeface="Arial"/>
                <a:cs typeface="Arial"/>
              </a:defRPr>
            </a:lvl2pPr>
            <a:lvl3pPr marL="914400" indent="0">
              <a:buNone/>
              <a:defRPr sz="1800">
                <a:solidFill>
                  <a:srgbClr val="6D6D6D"/>
                </a:solidFill>
                <a:latin typeface="Arial"/>
                <a:cs typeface="Arial"/>
              </a:defRPr>
            </a:lvl3pPr>
            <a:lvl4pPr>
              <a:defRPr sz="1800">
                <a:solidFill>
                  <a:srgbClr val="6D6D6D"/>
                </a:solidFill>
                <a:latin typeface="Arial"/>
                <a:cs typeface="Arial"/>
              </a:defRPr>
            </a:lvl4pPr>
            <a:lvl5pPr marL="2057400" indent="-228600">
              <a:buFont typeface="Arial"/>
              <a:buChar char="•"/>
              <a:defRPr sz="1500">
                <a:solidFill>
                  <a:srgbClr val="6D6D6D"/>
                </a:solidFill>
                <a:latin typeface="Arial"/>
                <a:cs typeface="Arial"/>
              </a:defRPr>
            </a:lvl5pPr>
          </a:lstStyle>
          <a:p>
            <a:pPr lvl="0"/>
            <a:r>
              <a:rPr lang="en-US" dirty="0"/>
              <a:t>Click to edit Master text styles</a:t>
            </a:r>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a:t>Title Text WQ (Chart Only Slide)</a:t>
            </a:r>
          </a:p>
        </p:txBody>
      </p: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cxnSp>
        <p:nvCxnSpPr>
          <p:cNvPr id="14" name="Straight Connector 13"/>
          <p:cNvCxnSpPr/>
          <p:nvPr userDrawn="1"/>
        </p:nvCxnSpPr>
        <p:spPr>
          <a:xfrm>
            <a:off x="213139" y="9094276"/>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sp>
        <p:nvSpPr>
          <p:cNvPr id="4" name="Chart Placeholder 3"/>
          <p:cNvSpPr>
            <a:spLocks noGrp="1"/>
          </p:cNvSpPr>
          <p:nvPr>
            <p:ph type="chart" sz="quarter" idx="16"/>
          </p:nvPr>
        </p:nvSpPr>
        <p:spPr>
          <a:xfrm>
            <a:off x="545862" y="2017713"/>
            <a:ext cx="11944350" cy="6573837"/>
          </a:xfrm>
          <a:prstGeom prst="rect">
            <a:avLst/>
          </a:prstGeom>
        </p:spPr>
        <p:txBody>
          <a:bodyPr vert="horz"/>
          <a:lstStyle/>
          <a:p>
            <a:endParaRPr lang="en-US"/>
          </a:p>
        </p:txBody>
      </p:sp>
      <p:pic>
        <p:nvPicPr>
          <p:cNvPr id="13"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3226404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3146603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174152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1308243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2905148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3363874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258541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1129456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259219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194881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WQ 1">
    <p:spTree>
      <p:nvGrpSpPr>
        <p:cNvPr id="1" name=""/>
        <p:cNvGrpSpPr/>
        <p:nvPr/>
      </p:nvGrpSpPr>
      <p:grpSpPr>
        <a:xfrm>
          <a:off x="0" y="0"/>
          <a:ext cx="0" cy="0"/>
          <a:chOff x="0" y="0"/>
          <a:chExt cx="0" cy="0"/>
        </a:xfrm>
      </p:grpSpPr>
      <p:grpSp>
        <p:nvGrpSpPr>
          <p:cNvPr id="14" name="Group 14"/>
          <p:cNvGrpSpPr/>
          <p:nvPr userDrawn="1"/>
        </p:nvGrpSpPr>
        <p:grpSpPr>
          <a:xfrm>
            <a:off x="-46091" y="0"/>
            <a:ext cx="13070597" cy="9753600"/>
            <a:chOff x="364111" y="0"/>
            <a:chExt cx="13040439" cy="9785193"/>
          </a:xfrm>
        </p:grpSpPr>
        <p:sp>
          <p:nvSpPr>
            <p:cNvPr id="16" name="Shape 11"/>
            <p:cNvSpPr/>
            <p:nvPr/>
          </p:nvSpPr>
          <p:spPr>
            <a:xfrm>
              <a:off x="364111" y="0"/>
              <a:ext cx="13040439" cy="9762461"/>
            </a:xfrm>
            <a:prstGeom prst="rect">
              <a:avLst/>
            </a:prstGeom>
            <a:solidFill>
              <a:srgbClr val="034963"/>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sp>
          <p:nvSpPr>
            <p:cNvPr id="17" name="Shape 12"/>
            <p:cNvSpPr/>
            <p:nvPr/>
          </p:nvSpPr>
          <p:spPr>
            <a:xfrm>
              <a:off x="364113" y="9307932"/>
              <a:ext cx="13040436" cy="477261"/>
            </a:xfrm>
            <a:prstGeom prst="rect">
              <a:avLst/>
            </a:prstGeom>
            <a:solidFill>
              <a:srgbClr val="00A1C6"/>
            </a:solidFill>
            <a:ln w="12700" cap="flat">
              <a:noFill/>
              <a:miter lim="400000"/>
            </a:ln>
            <a:effectLst/>
          </p:spPr>
          <p:txBody>
            <a:bodyPr wrap="square" lIns="0" tIns="0" rIns="0" bIns="0" numCol="1" anchor="ctr">
              <a:noAutofit/>
            </a:bodyPr>
            <a:lstStyle/>
            <a:p>
              <a:pPr lvl="0" algn="l">
                <a:defRPr sz="2400">
                  <a:solidFill>
                    <a:srgbClr val="FFFFFF"/>
                  </a:solidFill>
                </a:defRPr>
              </a:pPr>
              <a:endParaRPr dirty="0"/>
            </a:p>
          </p:txBody>
        </p:sp>
        <p:sp>
          <p:nvSpPr>
            <p:cNvPr id="18" name="Shape 13"/>
            <p:cNvSpPr/>
            <p:nvPr/>
          </p:nvSpPr>
          <p:spPr>
            <a:xfrm>
              <a:off x="364111" y="7774531"/>
              <a:ext cx="13040438" cy="1553203"/>
            </a:xfrm>
            <a:prstGeom prst="rect">
              <a:avLst/>
            </a:prstGeom>
            <a:solidFill>
              <a:srgbClr val="0B86A3"/>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grpSp>
      <p:pic>
        <p:nvPicPr>
          <p:cNvPr id="3" name="DEQ_Final_White.png"/>
          <p:cNvPicPr/>
          <p:nvPr userDrawn="1"/>
        </p:nvPicPr>
        <p:blipFill rotWithShape="1">
          <a:blip r:embed="rId2"/>
          <a:srcRect r="65377"/>
          <a:stretch/>
        </p:blipFill>
        <p:spPr>
          <a:xfrm>
            <a:off x="473987" y="6101217"/>
            <a:ext cx="1422012" cy="1439925"/>
          </a:xfrm>
          <a:prstGeom prst="rect">
            <a:avLst/>
          </a:prstGeom>
          <a:ln w="12700">
            <a:miter lim="400000"/>
          </a:ln>
        </p:spPr>
      </p:pic>
      <p:sp>
        <p:nvSpPr>
          <p:cNvPr id="7" name="Text Placeholder 6"/>
          <p:cNvSpPr>
            <a:spLocks noGrp="1"/>
          </p:cNvSpPr>
          <p:nvPr>
            <p:ph type="body" sz="quarter" idx="10" hasCustomPrompt="1"/>
          </p:nvPr>
        </p:nvSpPr>
        <p:spPr>
          <a:xfrm>
            <a:off x="2251323" y="6206339"/>
            <a:ext cx="10037436" cy="855775"/>
          </a:xfrm>
          <a:prstGeom prst="rect">
            <a:avLst/>
          </a:prstGeom>
        </p:spPr>
        <p:txBody>
          <a:bodyPr>
            <a:noAutofit/>
          </a:bodyPr>
          <a:lstStyle>
            <a:lvl1pPr marL="0" indent="0" algn="l">
              <a:buNone/>
              <a:defRPr sz="5000" b="1" i="0" baseline="0">
                <a:solidFill>
                  <a:schemeClr val="bg1"/>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a:t>SECTION TITLE WQ</a:t>
            </a:r>
          </a:p>
        </p:txBody>
      </p:sp>
      <p:sp>
        <p:nvSpPr>
          <p:cNvPr id="15" name="Text Placeholder 6"/>
          <p:cNvSpPr>
            <a:spLocks noGrp="1"/>
          </p:cNvSpPr>
          <p:nvPr>
            <p:ph type="body" sz="quarter" idx="11" hasCustomPrompt="1"/>
          </p:nvPr>
        </p:nvSpPr>
        <p:spPr>
          <a:xfrm>
            <a:off x="2251323" y="6920646"/>
            <a:ext cx="10037436" cy="673189"/>
          </a:xfrm>
          <a:prstGeom prst="rect">
            <a:avLst/>
          </a:prstGeom>
        </p:spPr>
        <p:txBody>
          <a:bodyPr>
            <a:noAutofit/>
          </a:bodyPr>
          <a:lstStyle>
            <a:lvl1pPr marL="0" indent="0" algn="l">
              <a:buNone/>
              <a:defRPr sz="3500" b="0" i="0" baseline="0">
                <a:solidFill>
                  <a:schemeClr val="bg1"/>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a:t>Optional Subhead</a:t>
            </a:r>
          </a:p>
        </p:txBody>
      </p:sp>
    </p:spTree>
    <p:extLst>
      <p:ext uri="{BB962C8B-B14F-4D97-AF65-F5344CB8AC3E}">
        <p14:creationId xmlns:p14="http://schemas.microsoft.com/office/powerpoint/2010/main" val="89915636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0BE08-E9C6-4E21-9ED1-B73EC59A4F7F}" type="slidenum">
              <a:rPr lang="en-US" smtClean="0"/>
              <a:t>‹#›</a:t>
            </a:fld>
            <a:endParaRPr lang="en-US"/>
          </a:p>
        </p:txBody>
      </p:sp>
    </p:spTree>
    <p:extLst>
      <p:ext uri="{BB962C8B-B14F-4D97-AF65-F5344CB8AC3E}">
        <p14:creationId xmlns:p14="http://schemas.microsoft.com/office/powerpoint/2010/main" val="4232901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Only WQ">
    <p:spTree>
      <p:nvGrpSpPr>
        <p:cNvPr id="1" name=""/>
        <p:cNvGrpSpPr/>
        <p:nvPr/>
      </p:nvGrpSpPr>
      <p:grpSpPr>
        <a:xfrm>
          <a:off x="0" y="0"/>
          <a:ext cx="0" cy="0"/>
          <a:chOff x="0" y="0"/>
          <a:chExt cx="0" cy="0"/>
        </a:xfrm>
      </p:grpSpPr>
      <p:sp>
        <p:nvSpPr>
          <p:cNvPr id="3" name="Rectangle 2"/>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3"/>
          </p:nvPr>
        </p:nvSpPr>
        <p:spPr>
          <a:xfrm>
            <a:off x="545538" y="2018925"/>
            <a:ext cx="11935916" cy="6783291"/>
          </a:xfrm>
          <a:prstGeom prst="rect">
            <a:avLst/>
          </a:prstGeom>
        </p:spPr>
        <p:txBody>
          <a:bodyPr lIns="0"/>
          <a:lstStyle>
            <a:lvl1pPr marL="0" indent="0">
              <a:buNone/>
              <a:defRPr sz="2500">
                <a:solidFill>
                  <a:srgbClr val="0B86A3"/>
                </a:solidFill>
                <a:latin typeface="Arial"/>
                <a:cs typeface="Arial"/>
              </a:defRPr>
            </a:lvl1pPr>
            <a:lvl2pPr marL="0" indent="0">
              <a:buFont typeface="Arial"/>
              <a:buNone/>
              <a:defRPr sz="2200">
                <a:solidFill>
                  <a:srgbClr val="6D6D6D"/>
                </a:solidFill>
                <a:latin typeface="Arial"/>
                <a:cs typeface="Arial"/>
              </a:defRPr>
            </a:lvl2pPr>
            <a:lvl3pPr marL="457200">
              <a:defRPr sz="1800">
                <a:solidFill>
                  <a:srgbClr val="6D6D6D"/>
                </a:solidFill>
                <a:latin typeface="Arial"/>
                <a:cs typeface="Arial"/>
              </a:defRPr>
            </a:lvl3pPr>
            <a:lvl4pPr marL="777240">
              <a:defRPr sz="1800">
                <a:solidFill>
                  <a:srgbClr val="6D6D6D"/>
                </a:solidFill>
                <a:latin typeface="Arial"/>
                <a:cs typeface="Arial"/>
              </a:defRPr>
            </a:lvl4pPr>
            <a:lvl5pPr marL="1143000" indent="-228600">
              <a:buFont typeface="Arial"/>
              <a:buChar char="•"/>
              <a:defRPr sz="1500">
                <a:solidFill>
                  <a:srgbClr val="6D6D6D"/>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a:t>Title Text WQ (Text Only Slide)</a:t>
            </a:r>
          </a:p>
        </p:txBody>
      </p:sp>
      <p:cxnSp>
        <p:nvCxnSpPr>
          <p:cNvPr id="14" name="Straight Connector 13"/>
          <p:cNvCxnSpPr/>
          <p:nvPr userDrawn="1"/>
        </p:nvCxnSpPr>
        <p:spPr>
          <a:xfrm>
            <a:off x="213139" y="9094276"/>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pic>
        <p:nvPicPr>
          <p:cNvPr id="11"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342610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WQ 2">
    <p:spTree>
      <p:nvGrpSpPr>
        <p:cNvPr id="1" name=""/>
        <p:cNvGrpSpPr/>
        <p:nvPr/>
      </p:nvGrpSpPr>
      <p:grpSpPr>
        <a:xfrm>
          <a:off x="0" y="0"/>
          <a:ext cx="0" cy="0"/>
          <a:chOff x="0" y="0"/>
          <a:chExt cx="0" cy="0"/>
        </a:xfrm>
      </p:grpSpPr>
      <p:grpSp>
        <p:nvGrpSpPr>
          <p:cNvPr id="14" name="Group 14"/>
          <p:cNvGrpSpPr/>
          <p:nvPr userDrawn="1"/>
        </p:nvGrpSpPr>
        <p:grpSpPr>
          <a:xfrm>
            <a:off x="-46091" y="0"/>
            <a:ext cx="13070597" cy="9753600"/>
            <a:chOff x="364111" y="0"/>
            <a:chExt cx="13040439" cy="9785193"/>
          </a:xfrm>
        </p:grpSpPr>
        <p:sp>
          <p:nvSpPr>
            <p:cNvPr id="16" name="Shape 11"/>
            <p:cNvSpPr/>
            <p:nvPr/>
          </p:nvSpPr>
          <p:spPr>
            <a:xfrm>
              <a:off x="364111" y="0"/>
              <a:ext cx="13040439" cy="9762461"/>
            </a:xfrm>
            <a:prstGeom prst="rect">
              <a:avLst/>
            </a:prstGeom>
            <a:solidFill>
              <a:srgbClr val="034963"/>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sp>
          <p:nvSpPr>
            <p:cNvPr id="17" name="Shape 12"/>
            <p:cNvSpPr/>
            <p:nvPr/>
          </p:nvSpPr>
          <p:spPr>
            <a:xfrm>
              <a:off x="364113" y="9307932"/>
              <a:ext cx="13040436" cy="477261"/>
            </a:xfrm>
            <a:prstGeom prst="rect">
              <a:avLst/>
            </a:prstGeom>
            <a:solidFill>
              <a:srgbClr val="00A1C6"/>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sp>
          <p:nvSpPr>
            <p:cNvPr id="18" name="Shape 13"/>
            <p:cNvSpPr/>
            <p:nvPr/>
          </p:nvSpPr>
          <p:spPr>
            <a:xfrm>
              <a:off x="364111" y="7774531"/>
              <a:ext cx="13040438" cy="1553203"/>
            </a:xfrm>
            <a:prstGeom prst="rect">
              <a:avLst/>
            </a:prstGeom>
            <a:solidFill>
              <a:srgbClr val="0B86A3"/>
            </a:solidFill>
            <a:ln w="12700" cap="flat">
              <a:noFill/>
              <a:miter lim="400000"/>
            </a:ln>
            <a:effectLst/>
          </p:spPr>
          <p:txBody>
            <a:bodyPr wrap="square" lIns="0" tIns="0" rIns="0" bIns="0" numCol="1" anchor="ctr">
              <a:noAutofit/>
            </a:bodyPr>
            <a:lstStyle/>
            <a:p>
              <a:pPr lvl="0" algn="l">
                <a:defRPr sz="2400">
                  <a:solidFill>
                    <a:srgbClr val="FFFFFF"/>
                  </a:solidFill>
                </a:defRPr>
              </a:pPr>
              <a:endParaRPr/>
            </a:p>
          </p:txBody>
        </p:sp>
      </p:grpSp>
      <p:pic>
        <p:nvPicPr>
          <p:cNvPr id="3074" name="Picture 2" descr="U:\PLANNING\Common\2015 Rebrand with Struck\!Struck Branding and Templates\DEQ Final Logos\!! PNG Versions\! MS Office Template Graphics\PowerPoint - Primary  - Department of\PowerPoint Title White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987" y="6058948"/>
            <a:ext cx="4191000" cy="14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73940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WQ 3">
    <p:spTree>
      <p:nvGrpSpPr>
        <p:cNvPr id="1" name=""/>
        <p:cNvGrpSpPr/>
        <p:nvPr/>
      </p:nvGrpSpPr>
      <p:grpSpPr>
        <a:xfrm>
          <a:off x="0" y="0"/>
          <a:ext cx="0" cy="0"/>
          <a:chOff x="0" y="0"/>
          <a:chExt cx="0" cy="0"/>
        </a:xfrm>
      </p:grpSpPr>
      <p:sp>
        <p:nvSpPr>
          <p:cNvPr id="8" name="Rectangle 7"/>
          <p:cNvSpPr/>
          <p:nvPr userDrawn="1"/>
        </p:nvSpPr>
        <p:spPr>
          <a:xfrm>
            <a:off x="-212660" y="-200608"/>
            <a:ext cx="13350240" cy="10058400"/>
          </a:xfrm>
          <a:prstGeom prst="rect">
            <a:avLst/>
          </a:prstGeom>
          <a:solidFill>
            <a:srgbClr val="03496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C:\Users\red5\Downloads\Templates 2015-12-23\DEQ Mark 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7580" y="5557203"/>
            <a:ext cx="1569640" cy="18799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6"/>
          <p:cNvSpPr>
            <a:spLocks noGrp="1"/>
          </p:cNvSpPr>
          <p:nvPr>
            <p:ph type="body" sz="quarter" idx="10" hasCustomPrompt="1"/>
          </p:nvPr>
        </p:nvSpPr>
        <p:spPr>
          <a:xfrm>
            <a:off x="0" y="3981299"/>
            <a:ext cx="13004800" cy="855775"/>
          </a:xfrm>
          <a:prstGeom prst="rect">
            <a:avLst/>
          </a:prstGeom>
        </p:spPr>
        <p:txBody>
          <a:bodyPr>
            <a:noAutofit/>
          </a:bodyPr>
          <a:lstStyle>
            <a:lvl1pPr marL="0" indent="0" algn="ctr">
              <a:buNone/>
              <a:defRPr sz="5000" b="1" i="0" baseline="0">
                <a:solidFill>
                  <a:schemeClr val="bg1"/>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a:t>SECTION TITLE</a:t>
            </a:r>
          </a:p>
        </p:txBody>
      </p:sp>
    </p:spTree>
    <p:extLst>
      <p:ext uri="{BB962C8B-B14F-4D97-AF65-F5344CB8AC3E}">
        <p14:creationId xmlns:p14="http://schemas.microsoft.com/office/powerpoint/2010/main" val="339319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WQ 4">
    <p:spTree>
      <p:nvGrpSpPr>
        <p:cNvPr id="1" name=""/>
        <p:cNvGrpSpPr/>
        <p:nvPr/>
      </p:nvGrpSpPr>
      <p:grpSpPr>
        <a:xfrm>
          <a:off x="0" y="0"/>
          <a:ext cx="0" cy="0"/>
          <a:chOff x="0" y="0"/>
          <a:chExt cx="0" cy="0"/>
        </a:xfrm>
      </p:grpSpPr>
      <p:sp>
        <p:nvSpPr>
          <p:cNvPr id="8" name="Rectangle 7"/>
          <p:cNvSpPr/>
          <p:nvPr userDrawn="1"/>
        </p:nvSpPr>
        <p:spPr>
          <a:xfrm>
            <a:off x="-212660" y="-200608"/>
            <a:ext cx="13350240" cy="10058400"/>
          </a:xfrm>
          <a:prstGeom prst="rect">
            <a:avLst/>
          </a:prstGeom>
          <a:solidFill>
            <a:srgbClr val="03496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6"/>
          <p:cNvSpPr>
            <a:spLocks noGrp="1"/>
          </p:cNvSpPr>
          <p:nvPr>
            <p:ph type="body" sz="quarter" idx="10" hasCustomPrompt="1"/>
          </p:nvPr>
        </p:nvSpPr>
        <p:spPr>
          <a:xfrm>
            <a:off x="0" y="3981299"/>
            <a:ext cx="13004800" cy="855775"/>
          </a:xfrm>
          <a:prstGeom prst="rect">
            <a:avLst/>
          </a:prstGeom>
        </p:spPr>
        <p:txBody>
          <a:bodyPr>
            <a:noAutofit/>
          </a:bodyPr>
          <a:lstStyle>
            <a:lvl1pPr marL="0" indent="0" algn="ctr">
              <a:buNone/>
              <a:defRPr sz="5000" b="1" i="0" baseline="0">
                <a:solidFill>
                  <a:schemeClr val="bg1"/>
                </a:solidFill>
                <a:latin typeface="Arial"/>
                <a:cs typeface="Arial"/>
              </a:defRPr>
            </a:lvl1pPr>
            <a:lvl2pPr>
              <a:defRPr sz="2800" b="1" i="0">
                <a:solidFill>
                  <a:schemeClr val="bg1"/>
                </a:solidFill>
                <a:latin typeface="Arial"/>
                <a:cs typeface="Arial"/>
              </a:defRPr>
            </a:lvl2pPr>
            <a:lvl3pPr>
              <a:defRPr sz="2400" b="1" i="0">
                <a:solidFill>
                  <a:schemeClr val="bg1"/>
                </a:solidFill>
                <a:latin typeface="Arial"/>
                <a:cs typeface="Arial"/>
              </a:defRPr>
            </a:lvl3pPr>
            <a:lvl4pPr>
              <a:defRPr sz="2000" b="1" i="0">
                <a:solidFill>
                  <a:schemeClr val="bg1"/>
                </a:solidFill>
                <a:latin typeface="Arial"/>
                <a:cs typeface="Arial"/>
              </a:defRPr>
            </a:lvl4pPr>
            <a:lvl5pPr>
              <a:defRPr sz="2000" b="1" i="0">
                <a:solidFill>
                  <a:schemeClr val="bg1"/>
                </a:solidFill>
                <a:latin typeface="Arial"/>
                <a:cs typeface="Arial"/>
              </a:defRPr>
            </a:lvl5pPr>
          </a:lstStyle>
          <a:p>
            <a:pPr lvl="0"/>
            <a:r>
              <a:rPr lang="en-US" dirty="0"/>
              <a:t>SECTION TITLE</a:t>
            </a:r>
          </a:p>
        </p:txBody>
      </p:sp>
    </p:spTree>
    <p:extLst>
      <p:ext uri="{BB962C8B-B14F-4D97-AF65-F5344CB8AC3E}">
        <p14:creationId xmlns:p14="http://schemas.microsoft.com/office/powerpoint/2010/main" val="93346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Q">
    <p:spTree>
      <p:nvGrpSpPr>
        <p:cNvPr id="1" name=""/>
        <p:cNvGrpSpPr/>
        <p:nvPr/>
      </p:nvGrpSpPr>
      <p:grpSpPr>
        <a:xfrm>
          <a:off x="0" y="0"/>
          <a:ext cx="0" cy="0"/>
          <a:chOff x="0" y="0"/>
          <a:chExt cx="0" cy="0"/>
        </a:xfrm>
      </p:grpSpPr>
      <p:sp>
        <p:nvSpPr>
          <p:cNvPr id="3" name="Rectangle 2"/>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3"/>
          </p:nvPr>
        </p:nvSpPr>
        <p:spPr>
          <a:xfrm>
            <a:off x="545538" y="2018925"/>
            <a:ext cx="11935916" cy="6783291"/>
          </a:xfrm>
          <a:prstGeom prst="rect">
            <a:avLst/>
          </a:prstGeom>
        </p:spPr>
        <p:txBody>
          <a:bodyPr lIns="0"/>
          <a:lstStyle>
            <a:lvl1pPr marL="0" indent="0">
              <a:buNone/>
              <a:defRPr sz="2500">
                <a:solidFill>
                  <a:srgbClr val="0B86A3"/>
                </a:solidFill>
                <a:latin typeface="Arial"/>
                <a:cs typeface="Arial"/>
              </a:defRPr>
            </a:lvl1pPr>
            <a:lvl2pPr marL="0" indent="0">
              <a:buFont typeface="Arial"/>
              <a:buNone/>
              <a:defRPr sz="2200">
                <a:solidFill>
                  <a:srgbClr val="6D6D6D"/>
                </a:solidFill>
                <a:latin typeface="Arial"/>
                <a:cs typeface="Arial"/>
              </a:defRPr>
            </a:lvl2pPr>
            <a:lvl3pPr marL="457200">
              <a:defRPr sz="1800">
                <a:solidFill>
                  <a:srgbClr val="6D6D6D"/>
                </a:solidFill>
                <a:latin typeface="Arial"/>
                <a:cs typeface="Arial"/>
              </a:defRPr>
            </a:lvl3pPr>
            <a:lvl4pPr marL="777240">
              <a:defRPr sz="1800">
                <a:solidFill>
                  <a:srgbClr val="6D6D6D"/>
                </a:solidFill>
                <a:latin typeface="Arial"/>
                <a:cs typeface="Arial"/>
              </a:defRPr>
            </a:lvl4pPr>
            <a:lvl5pPr marL="1143000" indent="-228600">
              <a:buFont typeface="Arial"/>
              <a:buChar char="•"/>
              <a:defRPr sz="1500">
                <a:solidFill>
                  <a:srgbClr val="6D6D6D"/>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a:t>Title Text WQ (Text Only Slide)</a:t>
            </a:r>
          </a:p>
        </p:txBody>
      </p:sp>
      <p:cxnSp>
        <p:nvCxnSpPr>
          <p:cNvPr id="14" name="Straight Connector 13"/>
          <p:cNvCxnSpPr/>
          <p:nvPr userDrawn="1"/>
        </p:nvCxnSpPr>
        <p:spPr>
          <a:xfrm>
            <a:off x="213139" y="9094276"/>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pic>
        <p:nvPicPr>
          <p:cNvPr id="11"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62934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Image WQ">
    <p:spTree>
      <p:nvGrpSpPr>
        <p:cNvPr id="1" name=""/>
        <p:cNvGrpSpPr/>
        <p:nvPr/>
      </p:nvGrpSpPr>
      <p:grpSpPr>
        <a:xfrm>
          <a:off x="0" y="0"/>
          <a:ext cx="0" cy="0"/>
          <a:chOff x="0" y="0"/>
          <a:chExt cx="0" cy="0"/>
        </a:xfrm>
      </p:grpSpPr>
      <p:sp>
        <p:nvSpPr>
          <p:cNvPr id="10" name="Rectangle 9"/>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a:t>Title Text WQ (Image Right Column)</a:t>
            </a:r>
          </a:p>
        </p:txBody>
      </p: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cxnSp>
        <p:nvCxnSpPr>
          <p:cNvPr id="14" name="Straight Connector 13"/>
          <p:cNvCxnSpPr/>
          <p:nvPr userDrawn="1"/>
        </p:nvCxnSpPr>
        <p:spPr>
          <a:xfrm>
            <a:off x="213139" y="9094276"/>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4"/>
          </p:nvPr>
        </p:nvSpPr>
        <p:spPr>
          <a:xfrm>
            <a:off x="8224623" y="8670842"/>
            <a:ext cx="4256831" cy="306544"/>
          </a:xfrm>
          <a:prstGeom prst="rect">
            <a:avLst/>
          </a:prstGeom>
        </p:spPr>
        <p:txBody>
          <a:bodyPr/>
          <a:lstStyle>
            <a:lvl1pPr marL="0" indent="0">
              <a:buNone/>
              <a:defRPr sz="1300">
                <a:solidFill>
                  <a:srgbClr val="6D6D6D"/>
                </a:solidFill>
                <a:latin typeface="Arial"/>
                <a:cs typeface="Arial"/>
              </a:defRPr>
            </a:lvl1pPr>
            <a:lvl2pPr marL="742950" indent="-285750">
              <a:buFont typeface="Arial"/>
              <a:buChar char="•"/>
              <a:defRPr sz="2200">
                <a:solidFill>
                  <a:srgbClr val="6D6D6D"/>
                </a:solidFill>
                <a:latin typeface="Arial"/>
                <a:cs typeface="Arial"/>
              </a:defRPr>
            </a:lvl2pPr>
            <a:lvl3pPr marL="914400" indent="0">
              <a:buNone/>
              <a:defRPr sz="1800">
                <a:solidFill>
                  <a:srgbClr val="6D6D6D"/>
                </a:solidFill>
                <a:latin typeface="Arial"/>
                <a:cs typeface="Arial"/>
              </a:defRPr>
            </a:lvl3pPr>
            <a:lvl4pPr>
              <a:defRPr sz="1800">
                <a:solidFill>
                  <a:srgbClr val="6D6D6D"/>
                </a:solidFill>
                <a:latin typeface="Arial"/>
                <a:cs typeface="Arial"/>
              </a:defRPr>
            </a:lvl4pPr>
            <a:lvl5pPr marL="2057400" indent="-228600">
              <a:buFont typeface="Arial"/>
              <a:buChar char="•"/>
              <a:defRPr sz="1500">
                <a:solidFill>
                  <a:srgbClr val="6D6D6D"/>
                </a:solidFill>
                <a:latin typeface="Arial"/>
                <a:cs typeface="Arial"/>
              </a:defRPr>
            </a:lvl5pPr>
          </a:lstStyle>
          <a:p>
            <a:pPr lvl="0"/>
            <a:r>
              <a:rPr lang="en-US" dirty="0"/>
              <a:t>Click to edit Master text styles</a:t>
            </a:r>
          </a:p>
        </p:txBody>
      </p:sp>
      <p:sp>
        <p:nvSpPr>
          <p:cNvPr id="15" name="Picture Placeholder 6"/>
          <p:cNvSpPr>
            <a:spLocks noGrp="1"/>
          </p:cNvSpPr>
          <p:nvPr>
            <p:ph type="pic" sz="quarter" idx="15" hasCustomPrompt="1"/>
          </p:nvPr>
        </p:nvSpPr>
        <p:spPr>
          <a:xfrm>
            <a:off x="8320970" y="2018300"/>
            <a:ext cx="4160484" cy="6573714"/>
          </a:xfrm>
          <a:prstGeom prst="rect">
            <a:avLst/>
          </a:prstGeom>
        </p:spPr>
        <p:txBody>
          <a:bodyPr vert="horz"/>
          <a:lstStyle>
            <a:lvl1pPr>
              <a:defRPr sz="1800" baseline="0"/>
            </a:lvl1pPr>
          </a:lstStyle>
          <a:p>
            <a:r>
              <a:rPr lang="en-US" dirty="0"/>
              <a:t>If you want this frame to constrain your picture, you can click the icon to add a picture. You can also delete this frame and just add your own picture at its own aspect ration. FYI: this frame is approximately 436 pixels by 690 pixels. Higher resolution images might look better when projected (300dpi, for example). For questions, concerns, help, or suggestions, please contact deqweb@utah.gov</a:t>
            </a:r>
          </a:p>
        </p:txBody>
      </p:sp>
      <p:sp>
        <p:nvSpPr>
          <p:cNvPr id="11" name="Content Placeholder 2"/>
          <p:cNvSpPr>
            <a:spLocks noGrp="1"/>
          </p:cNvSpPr>
          <p:nvPr>
            <p:ph idx="13"/>
          </p:nvPr>
        </p:nvSpPr>
        <p:spPr>
          <a:xfrm>
            <a:off x="545538" y="2018925"/>
            <a:ext cx="7556459" cy="6783291"/>
          </a:xfrm>
          <a:prstGeom prst="rect">
            <a:avLst/>
          </a:prstGeom>
        </p:spPr>
        <p:txBody>
          <a:bodyPr lIns="0"/>
          <a:lstStyle>
            <a:lvl1pPr marL="0" indent="0">
              <a:buNone/>
              <a:defRPr sz="2500">
                <a:solidFill>
                  <a:srgbClr val="0B86A3"/>
                </a:solidFill>
                <a:latin typeface="Arial"/>
                <a:cs typeface="Arial"/>
              </a:defRPr>
            </a:lvl1pPr>
            <a:lvl2pPr marL="0" indent="0">
              <a:buFont typeface="Arial"/>
              <a:buNone/>
              <a:defRPr sz="2200">
                <a:solidFill>
                  <a:srgbClr val="6D6D6D"/>
                </a:solidFill>
                <a:latin typeface="Arial"/>
                <a:cs typeface="Arial"/>
              </a:defRPr>
            </a:lvl2pPr>
            <a:lvl3pPr marL="457200">
              <a:defRPr sz="1800">
                <a:solidFill>
                  <a:srgbClr val="6D6D6D"/>
                </a:solidFill>
                <a:latin typeface="Arial"/>
                <a:cs typeface="Arial"/>
              </a:defRPr>
            </a:lvl3pPr>
            <a:lvl4pPr marL="777240">
              <a:defRPr sz="1800">
                <a:solidFill>
                  <a:srgbClr val="6D6D6D"/>
                </a:solidFill>
                <a:latin typeface="Arial"/>
                <a:cs typeface="Arial"/>
              </a:defRPr>
            </a:lvl4pPr>
            <a:lvl5pPr marL="1143000" indent="-228600">
              <a:buFont typeface="Arial"/>
              <a:buChar char="•"/>
              <a:defRPr sz="1500">
                <a:solidFill>
                  <a:srgbClr val="6D6D6D"/>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884853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Only WQ">
    <p:spTree>
      <p:nvGrpSpPr>
        <p:cNvPr id="1" name=""/>
        <p:cNvGrpSpPr/>
        <p:nvPr/>
      </p:nvGrpSpPr>
      <p:grpSpPr>
        <a:xfrm>
          <a:off x="0" y="0"/>
          <a:ext cx="0" cy="0"/>
          <a:chOff x="0" y="0"/>
          <a:chExt cx="0" cy="0"/>
        </a:xfrm>
      </p:grpSpPr>
      <p:sp>
        <p:nvSpPr>
          <p:cNvPr id="9" name="Rectangle 8"/>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3"/>
          </p:nvPr>
        </p:nvSpPr>
        <p:spPr>
          <a:xfrm>
            <a:off x="449189" y="8670842"/>
            <a:ext cx="12041023" cy="306544"/>
          </a:xfrm>
          <a:prstGeom prst="rect">
            <a:avLst/>
          </a:prstGeom>
        </p:spPr>
        <p:txBody>
          <a:bodyPr/>
          <a:lstStyle>
            <a:lvl1pPr marL="0" indent="0">
              <a:buNone/>
              <a:defRPr sz="1300">
                <a:solidFill>
                  <a:srgbClr val="6D6D6D"/>
                </a:solidFill>
                <a:latin typeface="Arial"/>
                <a:cs typeface="Arial"/>
              </a:defRPr>
            </a:lvl1pPr>
            <a:lvl2pPr marL="742950" indent="-285750">
              <a:buFont typeface="Arial"/>
              <a:buChar char="•"/>
              <a:defRPr sz="2200">
                <a:solidFill>
                  <a:srgbClr val="6D6D6D"/>
                </a:solidFill>
                <a:latin typeface="Arial"/>
                <a:cs typeface="Arial"/>
              </a:defRPr>
            </a:lvl2pPr>
            <a:lvl3pPr marL="914400" indent="0">
              <a:buNone/>
              <a:defRPr sz="1800">
                <a:solidFill>
                  <a:srgbClr val="6D6D6D"/>
                </a:solidFill>
                <a:latin typeface="Arial"/>
                <a:cs typeface="Arial"/>
              </a:defRPr>
            </a:lvl3pPr>
            <a:lvl4pPr>
              <a:defRPr sz="1800">
                <a:solidFill>
                  <a:srgbClr val="6D6D6D"/>
                </a:solidFill>
                <a:latin typeface="Arial"/>
                <a:cs typeface="Arial"/>
              </a:defRPr>
            </a:lvl4pPr>
            <a:lvl5pPr marL="2057400" indent="-228600">
              <a:buFont typeface="Arial"/>
              <a:buChar char="•"/>
              <a:defRPr sz="1500">
                <a:solidFill>
                  <a:srgbClr val="6D6D6D"/>
                </a:solidFill>
                <a:latin typeface="Arial"/>
                <a:cs typeface="Arial"/>
              </a:defRPr>
            </a:lvl5pPr>
          </a:lstStyle>
          <a:p>
            <a:pPr lvl="0"/>
            <a:r>
              <a:rPr lang="en-US" dirty="0"/>
              <a:t>Click to edit Master text styles</a:t>
            </a:r>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a:t>Title Text WQ (Image Only Slide)</a:t>
            </a:r>
          </a:p>
        </p:txBody>
      </p: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cxnSp>
        <p:nvCxnSpPr>
          <p:cNvPr id="14" name="Straight Connector 13"/>
          <p:cNvCxnSpPr/>
          <p:nvPr userDrawn="1"/>
        </p:nvCxnSpPr>
        <p:spPr>
          <a:xfrm>
            <a:off x="213139" y="9094276"/>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34963"/>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p:cNvSpPr>
            <a:spLocks noGrp="1"/>
          </p:cNvSpPr>
          <p:nvPr>
            <p:ph type="pic" sz="quarter" idx="15" hasCustomPrompt="1"/>
          </p:nvPr>
        </p:nvSpPr>
        <p:spPr>
          <a:xfrm>
            <a:off x="545538" y="2018300"/>
            <a:ext cx="11935916" cy="6573714"/>
          </a:xfrm>
          <a:prstGeom prst="rect">
            <a:avLst/>
          </a:prstGeom>
        </p:spPr>
        <p:txBody>
          <a:bodyPr vert="horz"/>
          <a:lstStyle>
            <a:lvl1pPr>
              <a:defRPr baseline="0"/>
            </a:lvl1pPr>
          </a:lstStyle>
          <a:p>
            <a:r>
              <a:rPr lang="en-US" dirty="0"/>
              <a:t>If you want this frame to constrain your image, you can click the icon to add an image. You can also delete this frame and just add your own image at its own aspect ration. FYI: this frame is approximately 1253 pixels by 690 pixels. Higher resolution images might look better when projected (300dpi, for example). For questions, concerns, help, or suggestions, please contact deqweb@utah.gov</a:t>
            </a:r>
          </a:p>
        </p:txBody>
      </p:sp>
      <p:pic>
        <p:nvPicPr>
          <p:cNvPr id="15"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218630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Chart WQ">
    <p:spTree>
      <p:nvGrpSpPr>
        <p:cNvPr id="1" name=""/>
        <p:cNvGrpSpPr/>
        <p:nvPr/>
      </p:nvGrpSpPr>
      <p:grpSpPr>
        <a:xfrm>
          <a:off x="0" y="0"/>
          <a:ext cx="0" cy="0"/>
          <a:chOff x="0" y="0"/>
          <a:chExt cx="0" cy="0"/>
        </a:xfrm>
      </p:grpSpPr>
      <p:sp>
        <p:nvSpPr>
          <p:cNvPr id="10" name="Rectangle 9"/>
          <p:cNvSpPr/>
          <p:nvPr userDrawn="1"/>
        </p:nvSpPr>
        <p:spPr>
          <a:xfrm>
            <a:off x="0" y="0"/>
            <a:ext cx="13004800" cy="9753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45537" y="823295"/>
            <a:ext cx="11935917" cy="1004816"/>
          </a:xfrm>
        </p:spPr>
        <p:txBody>
          <a:bodyPr>
            <a:normAutofit/>
          </a:bodyPr>
          <a:lstStyle>
            <a:lvl1pPr algn="l">
              <a:defRPr sz="5000" b="1" i="0">
                <a:solidFill>
                  <a:srgbClr val="034963"/>
                </a:solidFill>
                <a:latin typeface="Arial"/>
                <a:cs typeface="Arial"/>
              </a:defRPr>
            </a:lvl1pPr>
          </a:lstStyle>
          <a:p>
            <a:r>
              <a:rPr lang="en-US" dirty="0"/>
              <a:t>Title Text WQ (Right Column Data)</a:t>
            </a:r>
          </a:p>
        </p:txBody>
      </p:sp>
      <p:sp>
        <p:nvSpPr>
          <p:cNvPr id="6" name="Slide Number Placeholder 5"/>
          <p:cNvSpPr>
            <a:spLocks noGrp="1"/>
          </p:cNvSpPr>
          <p:nvPr>
            <p:ph type="sldNum" sz="quarter" idx="12"/>
          </p:nvPr>
        </p:nvSpPr>
        <p:spPr>
          <a:xfrm>
            <a:off x="12025991" y="9094276"/>
            <a:ext cx="780102" cy="659240"/>
          </a:xfrm>
          <a:prstGeom prst="rect">
            <a:avLst/>
          </a:prstGeom>
        </p:spPr>
        <p:txBody>
          <a:bodyPr anchor="ctr"/>
          <a:lstStyle>
            <a:lvl1pPr>
              <a:defRPr sz="1100" b="1" i="0">
                <a:solidFill>
                  <a:srgbClr val="034963"/>
                </a:solidFill>
                <a:latin typeface="Arial"/>
                <a:cs typeface="Arial"/>
              </a:defRPr>
            </a:lvl1pPr>
          </a:lstStyle>
          <a:p>
            <a:fld id="{31EAA74C-7368-EF47-8F0F-C6759A5A65D8}" type="slidenum">
              <a:rPr lang="en-US" smtClean="0"/>
              <a:pPr/>
              <a:t>‹#›</a:t>
            </a:fld>
            <a:endParaRPr lang="en-US" dirty="0"/>
          </a:p>
        </p:txBody>
      </p:sp>
      <p:cxnSp>
        <p:nvCxnSpPr>
          <p:cNvPr id="14" name="Straight Connector 13"/>
          <p:cNvCxnSpPr/>
          <p:nvPr userDrawn="1"/>
        </p:nvCxnSpPr>
        <p:spPr>
          <a:xfrm>
            <a:off x="213139" y="9094276"/>
            <a:ext cx="12592954" cy="0"/>
          </a:xfrm>
          <a:prstGeom prst="line">
            <a:avLst/>
          </a:prstGeom>
          <a:ln w="6350" cmpd="sng">
            <a:solidFill>
              <a:srgbClr val="0080B7"/>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rot="10800000">
            <a:off x="213139" y="659240"/>
            <a:ext cx="12592954" cy="0"/>
          </a:xfrm>
          <a:prstGeom prst="line">
            <a:avLst/>
          </a:prstGeom>
          <a:ln w="6350" cmpd="sng">
            <a:solidFill>
              <a:srgbClr val="0080B7"/>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4"/>
          </p:nvPr>
        </p:nvSpPr>
        <p:spPr>
          <a:xfrm>
            <a:off x="8224623" y="8670842"/>
            <a:ext cx="4256831" cy="306544"/>
          </a:xfrm>
          <a:prstGeom prst="rect">
            <a:avLst/>
          </a:prstGeom>
        </p:spPr>
        <p:txBody>
          <a:bodyPr/>
          <a:lstStyle>
            <a:lvl1pPr marL="0" indent="0">
              <a:buNone/>
              <a:defRPr sz="1300">
                <a:solidFill>
                  <a:srgbClr val="6D6D6D"/>
                </a:solidFill>
                <a:latin typeface="Arial"/>
                <a:cs typeface="Arial"/>
              </a:defRPr>
            </a:lvl1pPr>
            <a:lvl2pPr marL="742950" indent="-285750">
              <a:buFont typeface="Arial"/>
              <a:buChar char="•"/>
              <a:defRPr sz="2200">
                <a:solidFill>
                  <a:srgbClr val="6D6D6D"/>
                </a:solidFill>
                <a:latin typeface="Arial"/>
                <a:cs typeface="Arial"/>
              </a:defRPr>
            </a:lvl2pPr>
            <a:lvl3pPr marL="914400" indent="0">
              <a:buNone/>
              <a:defRPr sz="1800">
                <a:solidFill>
                  <a:srgbClr val="6D6D6D"/>
                </a:solidFill>
                <a:latin typeface="Arial"/>
                <a:cs typeface="Arial"/>
              </a:defRPr>
            </a:lvl3pPr>
            <a:lvl4pPr>
              <a:defRPr sz="1800">
                <a:solidFill>
                  <a:srgbClr val="6D6D6D"/>
                </a:solidFill>
                <a:latin typeface="Arial"/>
                <a:cs typeface="Arial"/>
              </a:defRPr>
            </a:lvl4pPr>
            <a:lvl5pPr marL="2057400" indent="-228600">
              <a:buFont typeface="Arial"/>
              <a:buChar char="•"/>
              <a:defRPr sz="1500">
                <a:solidFill>
                  <a:srgbClr val="6D6D6D"/>
                </a:solidFill>
                <a:latin typeface="Arial"/>
                <a:cs typeface="Arial"/>
              </a:defRPr>
            </a:lvl5pPr>
          </a:lstStyle>
          <a:p>
            <a:pPr lvl="0"/>
            <a:r>
              <a:rPr lang="en-US" dirty="0"/>
              <a:t>Click to edit Master text styles</a:t>
            </a:r>
          </a:p>
        </p:txBody>
      </p:sp>
      <p:sp>
        <p:nvSpPr>
          <p:cNvPr id="4" name="Chart Placeholder 3"/>
          <p:cNvSpPr>
            <a:spLocks noGrp="1"/>
          </p:cNvSpPr>
          <p:nvPr>
            <p:ph type="chart" sz="quarter" idx="16"/>
          </p:nvPr>
        </p:nvSpPr>
        <p:spPr>
          <a:xfrm>
            <a:off x="8321675" y="2017713"/>
            <a:ext cx="4159250" cy="6573837"/>
          </a:xfrm>
          <a:prstGeom prst="rect">
            <a:avLst/>
          </a:prstGeom>
        </p:spPr>
        <p:txBody>
          <a:bodyPr vert="horz"/>
          <a:lstStyle/>
          <a:p>
            <a:endParaRPr lang="en-US"/>
          </a:p>
        </p:txBody>
      </p:sp>
      <p:sp>
        <p:nvSpPr>
          <p:cNvPr id="11" name="Content Placeholder 2"/>
          <p:cNvSpPr>
            <a:spLocks noGrp="1"/>
          </p:cNvSpPr>
          <p:nvPr>
            <p:ph idx="13"/>
          </p:nvPr>
        </p:nvSpPr>
        <p:spPr>
          <a:xfrm>
            <a:off x="545538" y="2018925"/>
            <a:ext cx="7556459" cy="6783291"/>
          </a:xfrm>
          <a:prstGeom prst="rect">
            <a:avLst/>
          </a:prstGeom>
        </p:spPr>
        <p:txBody>
          <a:bodyPr lIns="0"/>
          <a:lstStyle>
            <a:lvl1pPr marL="0" indent="0">
              <a:buNone/>
              <a:defRPr sz="2500">
                <a:solidFill>
                  <a:srgbClr val="0B86A3"/>
                </a:solidFill>
                <a:latin typeface="Arial"/>
                <a:cs typeface="Arial"/>
              </a:defRPr>
            </a:lvl1pPr>
            <a:lvl2pPr marL="0" indent="0">
              <a:buFont typeface="Arial"/>
              <a:buNone/>
              <a:defRPr sz="2200">
                <a:solidFill>
                  <a:srgbClr val="6D6D6D"/>
                </a:solidFill>
                <a:latin typeface="Arial"/>
                <a:cs typeface="Arial"/>
              </a:defRPr>
            </a:lvl2pPr>
            <a:lvl3pPr marL="457200">
              <a:defRPr sz="1800">
                <a:solidFill>
                  <a:srgbClr val="6D6D6D"/>
                </a:solidFill>
                <a:latin typeface="Arial"/>
                <a:cs typeface="Arial"/>
              </a:defRPr>
            </a:lvl3pPr>
            <a:lvl4pPr marL="777240">
              <a:defRPr sz="1800">
                <a:solidFill>
                  <a:srgbClr val="6D6D6D"/>
                </a:solidFill>
                <a:latin typeface="Arial"/>
                <a:cs typeface="Arial"/>
              </a:defRPr>
            </a:lvl4pPr>
            <a:lvl5pPr marL="1143000" indent="-228600">
              <a:buFont typeface="Arial"/>
              <a:buChar char="•"/>
              <a:defRPr sz="1500">
                <a:solidFill>
                  <a:srgbClr val="6D6D6D"/>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2" descr="U:\PLANNING\Common\2015 Rebrand with Struck\!Struck Branding and Templates\DEQ Final Logos\Water Quality\ai\PowerPoint Footer Bug WQ.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139" y="9221955"/>
            <a:ext cx="334962" cy="40163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0235432" y="9286839"/>
            <a:ext cx="1766509" cy="271869"/>
          </a:xfrm>
          <a:prstGeom prst="rect">
            <a:avLst/>
          </a:prstGeom>
          <a:noFill/>
          <a:ln w="12700" cap="flat">
            <a:noFill/>
            <a:miter lim="400000"/>
          </a:ln>
          <a:effectLst/>
        </p:spPr>
        <p:txBody>
          <a:bodyPr rot="0" spcFirstLastPara="1" vertOverflow="overflow" horzOverflow="overflow" vert="horz" wrap="none" lIns="50800" tIns="50800" rIns="50800" bIns="50800" numCol="1" spcCol="38100" rtlCol="0" anchor="ctr">
            <a:spAutoFit/>
          </a:bodyPr>
          <a:lstStyle/>
          <a:p>
            <a:pPr marL="0" marR="0" lvl="0" indent="0" algn="r" defTabSz="914400" rtl="0" eaLnBrk="1" fontAlgn="auto" latinLnBrk="1"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34963"/>
                </a:solidFill>
                <a:effectLst/>
                <a:uLnTx/>
                <a:uFillTx/>
                <a:latin typeface="Arial" panose="020B0604020202020204" pitchFamily="34" charset="0"/>
                <a:cs typeface="Arial" panose="020B0604020202020204" pitchFamily="34" charset="0"/>
              </a:rPr>
              <a:t>Division of Water Quality</a:t>
            </a:r>
            <a:endParaRPr kumimoji="0" lang="en-US" sz="1100" b="1" i="0" u="none" strike="noStrike" kern="0" cap="none" spc="0" normalizeH="0" baseline="0" noProof="0" dirty="0">
              <a:ln>
                <a:noFill/>
              </a:ln>
              <a:solidFill>
                <a:srgbClr val="034963"/>
              </a:solidFill>
              <a:effectLst/>
              <a:uLnTx/>
              <a:uFillTx/>
              <a:latin typeface="Georgia" panose="02040502050405020303" pitchFamily="18" charset="0"/>
            </a:endParaRPr>
          </a:p>
        </p:txBody>
      </p:sp>
    </p:spTree>
    <p:extLst>
      <p:ext uri="{BB962C8B-B14F-4D97-AF65-F5344CB8AC3E}">
        <p14:creationId xmlns:p14="http://schemas.microsoft.com/office/powerpoint/2010/main" val="3815484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4217957"/>
            <a:ext cx="11703050" cy="1625600"/>
          </a:xfrm>
          <a:prstGeom prst="rect">
            <a:avLst/>
          </a:prstGeom>
        </p:spPr>
        <p:txBody>
          <a:bodyPr vert="horz" lIns="91440" tIns="45720" rIns="91440" bIns="45720" rtlCol="0" anchor="ctr">
            <a:normAutofit/>
          </a:bodyPr>
          <a:lstStyle/>
          <a:p>
            <a:r>
              <a:rPr lang="en-US" dirty="0"/>
              <a:t>DEQ PowerPoint Master</a:t>
            </a:r>
          </a:p>
        </p:txBody>
      </p:sp>
    </p:spTree>
    <p:extLst>
      <p:ext uri="{BB962C8B-B14F-4D97-AF65-F5344CB8AC3E}">
        <p14:creationId xmlns:p14="http://schemas.microsoft.com/office/powerpoint/2010/main" val="180061808"/>
      </p:ext>
    </p:extLst>
  </p:cSld>
  <p:clrMap bg1="lt1" tx1="dk1" bg2="lt2" tx2="dk2" accent1="accent1" accent2="accent2" accent3="accent3" accent4="accent4" accent5="accent5" accent6="accent6" hlink="hlink" folHlink="folHlink"/>
  <p:sldLayoutIdLst>
    <p:sldLayoutId id="2147483680" r:id="rId1"/>
    <p:sldLayoutId id="2147483692" r:id="rId2"/>
    <p:sldLayoutId id="2147483686" r:id="rId3"/>
    <p:sldLayoutId id="2147483688" r:id="rId4"/>
    <p:sldLayoutId id="2147483721" r:id="rId5"/>
    <p:sldLayoutId id="2147483697" r:id="rId6"/>
    <p:sldLayoutId id="2147483707" r:id="rId7"/>
    <p:sldLayoutId id="2147483704" r:id="rId8"/>
    <p:sldLayoutId id="2147483712" r:id="rId9"/>
    <p:sldLayoutId id="2147483720"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305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875" y="2276475"/>
            <a:ext cx="11703050" cy="64357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875" y="9040813"/>
            <a:ext cx="3033713" cy="51911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99F0BE08-E9C6-4E21-9ED1-B73EC59A4F7F}" type="slidenum">
              <a:rPr lang="en-US" smtClean="0"/>
              <a:t>‹#›</a:t>
            </a:fld>
            <a:endParaRPr lang="en-US"/>
          </a:p>
        </p:txBody>
      </p:sp>
    </p:spTree>
    <p:extLst>
      <p:ext uri="{BB962C8B-B14F-4D97-AF65-F5344CB8AC3E}">
        <p14:creationId xmlns:p14="http://schemas.microsoft.com/office/powerpoint/2010/main" val="5112227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72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df"/><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700F1D5-0090-50CE-941F-1DB16598E9D4}"/>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6037262" y="4934744"/>
            <a:ext cx="952500" cy="952500"/>
          </a:xfrm>
        </p:spPr>
      </p:pic>
      <p:sp>
        <p:nvSpPr>
          <p:cNvPr id="3" name="Title 2">
            <a:extLst>
              <a:ext uri="{FF2B5EF4-FFF2-40B4-BE49-F238E27FC236}">
                <a16:creationId xmlns:a16="http://schemas.microsoft.com/office/drawing/2014/main" id="{B5BDF0BB-B354-A8BE-CD14-088722B6AB98}"/>
              </a:ext>
            </a:extLst>
          </p:cNvPr>
          <p:cNvSpPr>
            <a:spLocks noGrp="1"/>
          </p:cNvSpPr>
          <p:nvPr>
            <p:ph type="ctrTitle"/>
          </p:nvPr>
        </p:nvSpPr>
        <p:spPr/>
        <p:txBody>
          <a:bodyPr/>
          <a:lstStyle/>
          <a:p>
            <a:endParaRPr lang="en-US"/>
          </a:p>
        </p:txBody>
      </p:sp>
      <p:sp>
        <p:nvSpPr>
          <p:cNvPr id="4" name="Slide Number Placeholder 3">
            <a:extLst>
              <a:ext uri="{FF2B5EF4-FFF2-40B4-BE49-F238E27FC236}">
                <a16:creationId xmlns:a16="http://schemas.microsoft.com/office/drawing/2014/main" id="{8B05CB12-1F71-33FF-69D1-2F41018EB8E0}"/>
              </a:ext>
            </a:extLst>
          </p:cNvPr>
          <p:cNvSpPr>
            <a:spLocks noGrp="1"/>
          </p:cNvSpPr>
          <p:nvPr>
            <p:ph type="sldNum" sz="quarter" idx="12"/>
          </p:nvPr>
        </p:nvSpPr>
        <p:spPr/>
        <p:txBody>
          <a:bodyPr/>
          <a:lstStyle/>
          <a:p>
            <a:pPr marL="0" marR="0" lvl="0" indent="0" algn="ctr" defTabSz="584200" eaLnBrk="1" fontAlgn="auto" latinLnBrk="0" hangingPunct="1">
              <a:lnSpc>
                <a:spcPct val="100000"/>
              </a:lnSpc>
              <a:spcBef>
                <a:spcPts val="0"/>
              </a:spcBef>
              <a:spcAft>
                <a:spcPts val="0"/>
              </a:spcAft>
              <a:buClrTx/>
              <a:buSzTx/>
              <a:buFontTx/>
              <a:buNone/>
              <a:tabLst/>
              <a:defRPr/>
            </a:pPr>
            <a:fld id="{31EAA74C-7368-EF47-8F0F-C6759A5A65D8}" type="slidenum">
              <a:rPr kumimoji="0" lang="en-US" sz="1100" b="1" i="0" u="none" strike="noStrike" kern="0" cap="none" spc="0" normalizeH="0" baseline="0" noProof="0" smtClean="0">
                <a:ln>
                  <a:noFill/>
                </a:ln>
                <a:solidFill>
                  <a:srgbClr val="034963"/>
                </a:solidFill>
                <a:effectLst/>
                <a:uLnTx/>
                <a:uFillTx/>
                <a:latin typeface="Arial"/>
                <a:ea typeface="+mn-ea"/>
                <a:cs typeface="Arial"/>
                <a:sym typeface="Helvetica Light"/>
              </a:rPr>
              <a:pPr marL="0" marR="0" lvl="0" indent="0" algn="ctr" defTabSz="584200" eaLnBrk="1" fontAlgn="auto" latinLnBrk="0" hangingPunct="1">
                <a:lnSpc>
                  <a:spcPct val="100000"/>
                </a:lnSpc>
                <a:spcBef>
                  <a:spcPts val="0"/>
                </a:spcBef>
                <a:spcAft>
                  <a:spcPts val="0"/>
                </a:spcAft>
                <a:buClrTx/>
                <a:buSzTx/>
                <a:buFontTx/>
                <a:buNone/>
                <a:tabLst/>
                <a:defRPr/>
              </a:pPr>
              <a:t>1</a:t>
            </a:fld>
            <a:endParaRPr kumimoji="0" lang="en-US" sz="1100" b="1" i="0" u="none" strike="noStrike" kern="0" cap="none" spc="0" normalizeH="0" baseline="0" noProof="0" dirty="0">
              <a:ln>
                <a:noFill/>
              </a:ln>
              <a:solidFill>
                <a:srgbClr val="034963"/>
              </a:solidFill>
              <a:effectLst/>
              <a:uLnTx/>
              <a:uFillTx/>
              <a:latin typeface="Arial"/>
              <a:ea typeface="+mn-ea"/>
              <a:cs typeface="Arial"/>
              <a:sym typeface="Helvetica Light"/>
            </a:endParaRPr>
          </a:p>
        </p:txBody>
      </p:sp>
      <p:pic>
        <p:nvPicPr>
          <p:cNvPr id="5" name="Picture 4">
            <a:extLst>
              <a:ext uri="{FF2B5EF4-FFF2-40B4-BE49-F238E27FC236}">
                <a16:creationId xmlns:a16="http://schemas.microsoft.com/office/drawing/2014/main" id="{B9AE5077-5713-C4FB-F5F0-6A4425073BAC}"/>
              </a:ext>
            </a:extLst>
          </p:cNvPr>
          <p:cNvPicPr>
            <a:picLocks noChangeAspect="1"/>
          </p:cNvPicPr>
          <p:nvPr/>
        </p:nvPicPr>
        <p:blipFill>
          <a:blip r:embed="rId3"/>
          <a:stretch>
            <a:fillRect/>
          </a:stretch>
        </p:blipFill>
        <p:spPr>
          <a:xfrm>
            <a:off x="112695" y="-43359"/>
            <a:ext cx="13004800" cy="9796959"/>
          </a:xfrm>
          <a:prstGeom prst="rect">
            <a:avLst/>
          </a:prstGeom>
        </p:spPr>
      </p:pic>
      <p:pic>
        <p:nvPicPr>
          <p:cNvPr id="6" name="Picture 5">
            <a:extLst>
              <a:ext uri="{FF2B5EF4-FFF2-40B4-BE49-F238E27FC236}">
                <a16:creationId xmlns:a16="http://schemas.microsoft.com/office/drawing/2014/main" id="{9349A11E-A82E-D5E8-24B3-3FB0702ADB4F}"/>
              </a:ext>
            </a:extLst>
          </p:cNvPr>
          <p:cNvPicPr>
            <a:picLocks noChangeAspect="1"/>
          </p:cNvPicPr>
          <p:nvPr/>
        </p:nvPicPr>
        <p:blipFill>
          <a:blip r:embed="rId4"/>
          <a:stretch>
            <a:fillRect/>
          </a:stretch>
        </p:blipFill>
        <p:spPr>
          <a:xfrm>
            <a:off x="0" y="6557275"/>
            <a:ext cx="8076048" cy="1614311"/>
          </a:xfrm>
          <a:prstGeom prst="rect">
            <a:avLst/>
          </a:prstGeom>
        </p:spPr>
      </p:pic>
      <p:sp>
        <p:nvSpPr>
          <p:cNvPr id="8" name="TextBox 7">
            <a:extLst>
              <a:ext uri="{FF2B5EF4-FFF2-40B4-BE49-F238E27FC236}">
                <a16:creationId xmlns:a16="http://schemas.microsoft.com/office/drawing/2014/main" id="{3B8C709F-8A8B-9673-FD50-1ADBD65C6DB4}"/>
              </a:ext>
            </a:extLst>
          </p:cNvPr>
          <p:cNvSpPr txBox="1"/>
          <p:nvPr/>
        </p:nvSpPr>
        <p:spPr>
          <a:xfrm>
            <a:off x="928670" y="0"/>
            <a:ext cx="11665479" cy="2308324"/>
          </a:xfrm>
          <a:prstGeom prst="rect">
            <a:avLst/>
          </a:prstGeom>
          <a:noFill/>
        </p:spPr>
        <p:txBody>
          <a:bodyPr wrap="square" rtlCol="0">
            <a:spAutoFit/>
          </a:bodyPr>
          <a:lstStyle/>
          <a:p>
            <a:pPr marL="0" marR="0" lvl="0" indent="0" algn="ctr" defTabSz="58420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7200" b="0" i="0" u="none" strike="noStrike" kern="0" cap="none" spc="0" normalizeH="0" baseline="0" noProof="0" dirty="0">
                <a:ln>
                  <a:noFill/>
                </a:ln>
                <a:solidFill>
                  <a:schemeClr val="bg1"/>
                </a:solidFill>
                <a:effectLst/>
                <a:uLnTx/>
                <a:uFillTx/>
                <a:latin typeface="Georgia"/>
                <a:ea typeface="+mn-ea"/>
                <a:cs typeface="Georgia"/>
                <a:sym typeface="Helvetica Light"/>
              </a:rPr>
              <a:t>2023 WMPP Survey Covering 2022</a:t>
            </a:r>
          </a:p>
        </p:txBody>
      </p:sp>
      <p:pic>
        <p:nvPicPr>
          <p:cNvPr id="2" name="Picture 1">
            <a:extLst>
              <a:ext uri="{FF2B5EF4-FFF2-40B4-BE49-F238E27FC236}">
                <a16:creationId xmlns:a16="http://schemas.microsoft.com/office/drawing/2014/main" id="{F702EA94-29EC-E7A8-923E-717774D27646}"/>
              </a:ext>
            </a:extLst>
          </p:cNvPr>
          <p:cNvPicPr>
            <a:picLocks noChangeAspect="1"/>
          </p:cNvPicPr>
          <p:nvPr/>
        </p:nvPicPr>
        <p:blipFill>
          <a:blip r:embed="rId5"/>
          <a:stretch>
            <a:fillRect/>
          </a:stretch>
        </p:blipFill>
        <p:spPr>
          <a:xfrm>
            <a:off x="251452" y="6640516"/>
            <a:ext cx="4102964" cy="1438781"/>
          </a:xfrm>
          <a:prstGeom prst="rect">
            <a:avLst/>
          </a:prstGeom>
        </p:spPr>
      </p:pic>
      <p:sp>
        <p:nvSpPr>
          <p:cNvPr id="7" name="TextBox 6">
            <a:extLst>
              <a:ext uri="{FF2B5EF4-FFF2-40B4-BE49-F238E27FC236}">
                <a16:creationId xmlns:a16="http://schemas.microsoft.com/office/drawing/2014/main" id="{337E09CA-F0D0-DB41-E4D4-8BB29057A6A9}"/>
              </a:ext>
            </a:extLst>
          </p:cNvPr>
          <p:cNvSpPr txBox="1"/>
          <p:nvPr/>
        </p:nvSpPr>
        <p:spPr>
          <a:xfrm>
            <a:off x="4410255" y="6852076"/>
            <a:ext cx="3665793" cy="1015663"/>
          </a:xfrm>
          <a:prstGeom prst="rect">
            <a:avLst/>
          </a:prstGeom>
          <a:noFill/>
        </p:spPr>
        <p:txBody>
          <a:bodyPr wrap="square" rtlCol="0">
            <a:spAutoFit/>
          </a:bodyPr>
          <a:lstStyle/>
          <a:p>
            <a:r>
              <a:rPr lang="en-US" sz="2000" dirty="0"/>
              <a:t>Harry Campbell, P.E.</a:t>
            </a:r>
          </a:p>
          <a:p>
            <a:endParaRPr lang="en-US" sz="2000" dirty="0"/>
          </a:p>
          <a:p>
            <a:r>
              <a:rPr lang="en-US" sz="2000" dirty="0"/>
              <a:t>September, 2023</a:t>
            </a:r>
          </a:p>
        </p:txBody>
      </p:sp>
      <p:cxnSp>
        <p:nvCxnSpPr>
          <p:cNvPr id="11" name="Straight Connector 10">
            <a:extLst>
              <a:ext uri="{FF2B5EF4-FFF2-40B4-BE49-F238E27FC236}">
                <a16:creationId xmlns:a16="http://schemas.microsoft.com/office/drawing/2014/main" id="{F7B57DE6-A65C-9E87-6349-17C12988FCA3}"/>
              </a:ext>
            </a:extLst>
          </p:cNvPr>
          <p:cNvCxnSpPr/>
          <p:nvPr/>
        </p:nvCxnSpPr>
        <p:spPr>
          <a:xfrm>
            <a:off x="4605867" y="6706913"/>
            <a:ext cx="0" cy="1305985"/>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3567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181A-A777-48AA-86F9-2C26102D8EA8}"/>
              </a:ext>
            </a:extLst>
          </p:cNvPr>
          <p:cNvSpPr>
            <a:spLocks noGrp="1"/>
          </p:cNvSpPr>
          <p:nvPr>
            <p:ph type="title"/>
          </p:nvPr>
        </p:nvSpPr>
        <p:spPr/>
        <p:txBody>
          <a:bodyPr>
            <a:normAutofit/>
          </a:bodyPr>
          <a:lstStyle/>
          <a:p>
            <a:r>
              <a:rPr lang="en-US" sz="5400" b="1" dirty="0"/>
              <a:t>Part II Operating Revenues and Reserves</a:t>
            </a:r>
          </a:p>
        </p:txBody>
      </p:sp>
      <p:sp>
        <p:nvSpPr>
          <p:cNvPr id="3" name="Slide Number Placeholder 2">
            <a:extLst>
              <a:ext uri="{FF2B5EF4-FFF2-40B4-BE49-F238E27FC236}">
                <a16:creationId xmlns:a16="http://schemas.microsoft.com/office/drawing/2014/main" id="{D3699BC5-0D77-45A9-87F3-5E6806FBA63F}"/>
              </a:ext>
            </a:extLst>
          </p:cNvPr>
          <p:cNvSpPr>
            <a:spLocks noGrp="1"/>
          </p:cNvSpPr>
          <p:nvPr>
            <p:ph type="sldNum" sz="quarter" idx="12"/>
          </p:nvPr>
        </p:nvSpPr>
        <p:spPr/>
        <p:txBody>
          <a:bodyPr/>
          <a:lstStyle/>
          <a:p>
            <a:fld id="{99F0BE08-E9C6-4E21-9ED1-B73EC59A4F7F}" type="slidenum">
              <a:rPr lang="en-US" smtClean="0"/>
              <a:t>10</a:t>
            </a:fld>
            <a:endParaRPr lang="en-US"/>
          </a:p>
        </p:txBody>
      </p:sp>
      <p:sp>
        <p:nvSpPr>
          <p:cNvPr id="5" name="TextBox 4">
            <a:extLst>
              <a:ext uri="{FF2B5EF4-FFF2-40B4-BE49-F238E27FC236}">
                <a16:creationId xmlns:a16="http://schemas.microsoft.com/office/drawing/2014/main" id="{2DDC8312-7979-4A1C-85A3-78CBEE7893C3}"/>
              </a:ext>
            </a:extLst>
          </p:cNvPr>
          <p:cNvSpPr txBox="1"/>
          <p:nvPr/>
        </p:nvSpPr>
        <p:spPr>
          <a:xfrm>
            <a:off x="650875" y="2897003"/>
            <a:ext cx="5313990" cy="1754326"/>
          </a:xfrm>
          <a:prstGeom prst="rect">
            <a:avLst/>
          </a:prstGeom>
          <a:noFill/>
        </p:spPr>
        <p:txBody>
          <a:bodyPr wrap="square">
            <a:spAutoFit/>
          </a:bodyPr>
          <a:lstStyle/>
          <a:p>
            <a:pPr algn="l"/>
            <a:r>
              <a:rPr lang="en-US" dirty="0"/>
              <a:t>Are property taxes or other assessments applied to the sewer systems?</a:t>
            </a:r>
          </a:p>
        </p:txBody>
      </p:sp>
      <p:graphicFrame>
        <p:nvGraphicFramePr>
          <p:cNvPr id="8" name="Chart 7">
            <a:extLst>
              <a:ext uri="{FF2B5EF4-FFF2-40B4-BE49-F238E27FC236}">
                <a16:creationId xmlns:a16="http://schemas.microsoft.com/office/drawing/2014/main" id="{CA30251F-DB80-4CC2-AA13-E416F80F6519}"/>
              </a:ext>
            </a:extLst>
          </p:cNvPr>
          <p:cNvGraphicFramePr/>
          <p:nvPr>
            <p:extLst>
              <p:ext uri="{D42A27DB-BD31-4B8C-83A1-F6EECF244321}">
                <p14:modId xmlns:p14="http://schemas.microsoft.com/office/powerpoint/2010/main" val="1267501941"/>
              </p:ext>
            </p:extLst>
          </p:nvPr>
        </p:nvGraphicFramePr>
        <p:xfrm>
          <a:off x="6115273" y="1984227"/>
          <a:ext cx="6560288" cy="381708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A669FD13-231A-4FDF-9217-3E2BFF19D328}"/>
              </a:ext>
            </a:extLst>
          </p:cNvPr>
          <p:cNvSpPr txBox="1"/>
          <p:nvPr/>
        </p:nvSpPr>
        <p:spPr>
          <a:xfrm>
            <a:off x="810363" y="5986129"/>
            <a:ext cx="5154502" cy="3416320"/>
          </a:xfrm>
          <a:prstGeom prst="rect">
            <a:avLst/>
          </a:prstGeom>
          <a:noFill/>
        </p:spPr>
        <p:txBody>
          <a:bodyPr wrap="square" rtlCol="0">
            <a:spAutoFit/>
          </a:bodyPr>
          <a:lstStyle/>
          <a:p>
            <a:pPr algn="l"/>
            <a:r>
              <a:rPr lang="en-US" dirty="0"/>
              <a:t>Are sewer revenues sufficient to cover operations &amp; maintenance costs, and repair &amp; replacement costs (OM&amp;R) at this time?</a:t>
            </a:r>
          </a:p>
        </p:txBody>
      </p:sp>
      <p:graphicFrame>
        <p:nvGraphicFramePr>
          <p:cNvPr id="10" name="Chart 9">
            <a:extLst>
              <a:ext uri="{FF2B5EF4-FFF2-40B4-BE49-F238E27FC236}">
                <a16:creationId xmlns:a16="http://schemas.microsoft.com/office/drawing/2014/main" id="{601E9A3C-8915-4442-BCD4-6A1787952EF6}"/>
              </a:ext>
            </a:extLst>
          </p:cNvPr>
          <p:cNvGraphicFramePr/>
          <p:nvPr>
            <p:extLst>
              <p:ext uri="{D42A27DB-BD31-4B8C-83A1-F6EECF244321}">
                <p14:modId xmlns:p14="http://schemas.microsoft.com/office/powerpoint/2010/main" val="3423275388"/>
              </p:ext>
            </p:extLst>
          </p:nvPr>
        </p:nvGraphicFramePr>
        <p:xfrm>
          <a:off x="6040069" y="5801314"/>
          <a:ext cx="6560288" cy="42048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1819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0776-E923-44E8-86A4-C77C43152855}"/>
              </a:ext>
            </a:extLst>
          </p:cNvPr>
          <p:cNvSpPr>
            <a:spLocks noGrp="1"/>
          </p:cNvSpPr>
          <p:nvPr>
            <p:ph type="title"/>
          </p:nvPr>
        </p:nvSpPr>
        <p:spPr/>
        <p:txBody>
          <a:bodyPr>
            <a:normAutofit/>
          </a:bodyPr>
          <a:lstStyle/>
          <a:p>
            <a:r>
              <a:rPr lang="en-US" sz="5400" b="1" dirty="0"/>
              <a:t>Part II Operating Revenue and Reserves</a:t>
            </a:r>
          </a:p>
        </p:txBody>
      </p:sp>
      <p:sp>
        <p:nvSpPr>
          <p:cNvPr id="3" name="Slide Number Placeholder 2">
            <a:extLst>
              <a:ext uri="{FF2B5EF4-FFF2-40B4-BE49-F238E27FC236}">
                <a16:creationId xmlns:a16="http://schemas.microsoft.com/office/drawing/2014/main" id="{407B02E4-20EC-4BD2-9790-771C3E91F3D8}"/>
              </a:ext>
            </a:extLst>
          </p:cNvPr>
          <p:cNvSpPr>
            <a:spLocks noGrp="1"/>
          </p:cNvSpPr>
          <p:nvPr>
            <p:ph type="sldNum" sz="quarter" idx="12"/>
          </p:nvPr>
        </p:nvSpPr>
        <p:spPr/>
        <p:txBody>
          <a:bodyPr/>
          <a:lstStyle/>
          <a:p>
            <a:fld id="{99F0BE08-E9C6-4E21-9ED1-B73EC59A4F7F}" type="slidenum">
              <a:rPr lang="en-US" smtClean="0"/>
              <a:t>11</a:t>
            </a:fld>
            <a:endParaRPr lang="en-US"/>
          </a:p>
        </p:txBody>
      </p:sp>
      <p:sp>
        <p:nvSpPr>
          <p:cNvPr id="4" name="TextBox 3">
            <a:extLst>
              <a:ext uri="{FF2B5EF4-FFF2-40B4-BE49-F238E27FC236}">
                <a16:creationId xmlns:a16="http://schemas.microsoft.com/office/drawing/2014/main" id="{198288FA-EDC6-40EB-9E40-8EA4790F0699}"/>
              </a:ext>
            </a:extLst>
          </p:cNvPr>
          <p:cNvSpPr txBox="1"/>
          <p:nvPr/>
        </p:nvSpPr>
        <p:spPr>
          <a:xfrm>
            <a:off x="935665" y="2828260"/>
            <a:ext cx="5071730" cy="2308324"/>
          </a:xfrm>
          <a:prstGeom prst="rect">
            <a:avLst/>
          </a:prstGeom>
          <a:noFill/>
        </p:spPr>
        <p:txBody>
          <a:bodyPr wrap="square" rtlCol="0">
            <a:spAutoFit/>
          </a:bodyPr>
          <a:lstStyle/>
          <a:p>
            <a:pPr algn="l"/>
            <a:r>
              <a:rPr lang="en-US"/>
              <a:t>Are projected sewer revenues sufficient to cover OM&amp;R costs for the next five years?</a:t>
            </a:r>
            <a:endParaRPr lang="en-US" dirty="0"/>
          </a:p>
        </p:txBody>
      </p:sp>
      <p:sp>
        <p:nvSpPr>
          <p:cNvPr id="5" name="TextBox 4">
            <a:extLst>
              <a:ext uri="{FF2B5EF4-FFF2-40B4-BE49-F238E27FC236}">
                <a16:creationId xmlns:a16="http://schemas.microsoft.com/office/drawing/2014/main" id="{14E69C1C-11CD-4A13-90D3-6AEEE5052F13}"/>
              </a:ext>
            </a:extLst>
          </p:cNvPr>
          <p:cNvSpPr txBox="1"/>
          <p:nvPr/>
        </p:nvSpPr>
        <p:spPr>
          <a:xfrm>
            <a:off x="935665" y="6576039"/>
            <a:ext cx="5071730" cy="1754326"/>
          </a:xfrm>
          <a:prstGeom prst="rect">
            <a:avLst/>
          </a:prstGeom>
          <a:noFill/>
        </p:spPr>
        <p:txBody>
          <a:bodyPr wrap="square" rtlCol="0">
            <a:spAutoFit/>
          </a:bodyPr>
          <a:lstStyle/>
          <a:p>
            <a:pPr algn="l"/>
            <a:r>
              <a:rPr lang="en-US" dirty="0"/>
              <a:t>Does the sewer system have sufficient staff to provide proper OM&amp;R?</a:t>
            </a:r>
          </a:p>
        </p:txBody>
      </p:sp>
      <p:graphicFrame>
        <p:nvGraphicFramePr>
          <p:cNvPr id="8" name="Chart 7">
            <a:extLst>
              <a:ext uri="{FF2B5EF4-FFF2-40B4-BE49-F238E27FC236}">
                <a16:creationId xmlns:a16="http://schemas.microsoft.com/office/drawing/2014/main" id="{DB44AD9E-CFBB-4C4F-9ACD-FD2D78C21B7C}"/>
              </a:ext>
            </a:extLst>
          </p:cNvPr>
          <p:cNvGraphicFramePr/>
          <p:nvPr>
            <p:extLst>
              <p:ext uri="{D42A27DB-BD31-4B8C-83A1-F6EECF244321}">
                <p14:modId xmlns:p14="http://schemas.microsoft.com/office/powerpoint/2010/main" val="661318842"/>
              </p:ext>
            </p:extLst>
          </p:nvPr>
        </p:nvGraphicFramePr>
        <p:xfrm>
          <a:off x="6577135" y="1786271"/>
          <a:ext cx="6174366" cy="36568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3FDF36E8-93E7-426E-B478-48F3D8E244AE}"/>
              </a:ext>
            </a:extLst>
          </p:cNvPr>
          <p:cNvGraphicFramePr/>
          <p:nvPr>
            <p:extLst>
              <p:ext uri="{D42A27DB-BD31-4B8C-83A1-F6EECF244321}">
                <p14:modId xmlns:p14="http://schemas.microsoft.com/office/powerpoint/2010/main" val="1672695287"/>
              </p:ext>
            </p:extLst>
          </p:nvPr>
        </p:nvGraphicFramePr>
        <p:xfrm>
          <a:off x="6080715" y="5443098"/>
          <a:ext cx="6273210" cy="39199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661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1B0E-4CD6-4643-B6DB-51A37D463BA5}"/>
              </a:ext>
            </a:extLst>
          </p:cNvPr>
          <p:cNvSpPr>
            <a:spLocks noGrp="1"/>
          </p:cNvSpPr>
          <p:nvPr>
            <p:ph type="title"/>
          </p:nvPr>
        </p:nvSpPr>
        <p:spPr/>
        <p:txBody>
          <a:bodyPr>
            <a:normAutofit/>
          </a:bodyPr>
          <a:lstStyle/>
          <a:p>
            <a:r>
              <a:rPr lang="en-US" sz="5400" b="1" dirty="0"/>
              <a:t>Part II Operating Revenue and Reserves</a:t>
            </a:r>
          </a:p>
        </p:txBody>
      </p:sp>
      <p:sp>
        <p:nvSpPr>
          <p:cNvPr id="3" name="Slide Number Placeholder 2">
            <a:extLst>
              <a:ext uri="{FF2B5EF4-FFF2-40B4-BE49-F238E27FC236}">
                <a16:creationId xmlns:a16="http://schemas.microsoft.com/office/drawing/2014/main" id="{3844E816-56A2-4175-8891-0964E144C3E5}"/>
              </a:ext>
            </a:extLst>
          </p:cNvPr>
          <p:cNvSpPr>
            <a:spLocks noGrp="1"/>
          </p:cNvSpPr>
          <p:nvPr>
            <p:ph type="sldNum" sz="quarter" idx="12"/>
          </p:nvPr>
        </p:nvSpPr>
        <p:spPr/>
        <p:txBody>
          <a:bodyPr/>
          <a:lstStyle/>
          <a:p>
            <a:fld id="{99F0BE08-E9C6-4E21-9ED1-B73EC59A4F7F}" type="slidenum">
              <a:rPr lang="en-US" smtClean="0"/>
              <a:t>12</a:t>
            </a:fld>
            <a:endParaRPr lang="en-US"/>
          </a:p>
        </p:txBody>
      </p:sp>
      <p:sp>
        <p:nvSpPr>
          <p:cNvPr id="4" name="TextBox 3">
            <a:extLst>
              <a:ext uri="{FF2B5EF4-FFF2-40B4-BE49-F238E27FC236}">
                <a16:creationId xmlns:a16="http://schemas.microsoft.com/office/drawing/2014/main" id="{33FD0DCE-C2EB-4AAC-AD22-71B481944247}"/>
              </a:ext>
            </a:extLst>
          </p:cNvPr>
          <p:cNvSpPr txBox="1"/>
          <p:nvPr/>
        </p:nvSpPr>
        <p:spPr>
          <a:xfrm>
            <a:off x="1010093" y="2934586"/>
            <a:ext cx="5773479" cy="1754326"/>
          </a:xfrm>
          <a:prstGeom prst="rect">
            <a:avLst/>
          </a:prstGeom>
          <a:noFill/>
        </p:spPr>
        <p:txBody>
          <a:bodyPr wrap="square" rtlCol="0">
            <a:spAutoFit/>
          </a:bodyPr>
          <a:lstStyle/>
          <a:p>
            <a:pPr algn="l"/>
            <a:r>
              <a:rPr lang="en-US" dirty="0"/>
              <a:t>Has a repair and replacement sinking fund been established for the sewer system?</a:t>
            </a:r>
          </a:p>
        </p:txBody>
      </p:sp>
      <p:sp>
        <p:nvSpPr>
          <p:cNvPr id="5" name="TextBox 4">
            <a:extLst>
              <a:ext uri="{FF2B5EF4-FFF2-40B4-BE49-F238E27FC236}">
                <a16:creationId xmlns:a16="http://schemas.microsoft.com/office/drawing/2014/main" id="{649ED4C0-A12F-4C52-99C3-D6A07E16B27E}"/>
              </a:ext>
            </a:extLst>
          </p:cNvPr>
          <p:cNvSpPr txBox="1"/>
          <p:nvPr/>
        </p:nvSpPr>
        <p:spPr>
          <a:xfrm>
            <a:off x="1010093" y="6815470"/>
            <a:ext cx="5773479" cy="1754326"/>
          </a:xfrm>
          <a:prstGeom prst="rect">
            <a:avLst/>
          </a:prstGeom>
          <a:noFill/>
        </p:spPr>
        <p:txBody>
          <a:bodyPr wrap="square" rtlCol="0">
            <a:spAutoFit/>
          </a:bodyPr>
          <a:lstStyle/>
          <a:p>
            <a:pPr algn="l"/>
            <a:r>
              <a:rPr lang="en-US" dirty="0"/>
              <a:t>Is the repair &amp; replacement sinking fund sufficient to meet anticipated needs?</a:t>
            </a:r>
          </a:p>
        </p:txBody>
      </p:sp>
      <p:graphicFrame>
        <p:nvGraphicFramePr>
          <p:cNvPr id="8" name="Chart 7">
            <a:extLst>
              <a:ext uri="{FF2B5EF4-FFF2-40B4-BE49-F238E27FC236}">
                <a16:creationId xmlns:a16="http://schemas.microsoft.com/office/drawing/2014/main" id="{42BEE1B1-6B72-4A54-B610-00872AF8EC3C}"/>
              </a:ext>
            </a:extLst>
          </p:cNvPr>
          <p:cNvGraphicFramePr/>
          <p:nvPr>
            <p:extLst>
              <p:ext uri="{D42A27DB-BD31-4B8C-83A1-F6EECF244321}">
                <p14:modId xmlns:p14="http://schemas.microsoft.com/office/powerpoint/2010/main" val="4255276210"/>
              </p:ext>
            </p:extLst>
          </p:nvPr>
        </p:nvGraphicFramePr>
        <p:xfrm>
          <a:off x="6783572" y="1881387"/>
          <a:ext cx="5934147" cy="39439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D557341C-2F8F-4F0F-86D1-819564D6B6C4}"/>
              </a:ext>
            </a:extLst>
          </p:cNvPr>
          <p:cNvGraphicFramePr/>
          <p:nvPr>
            <p:extLst>
              <p:ext uri="{D42A27DB-BD31-4B8C-83A1-F6EECF244321}">
                <p14:modId xmlns:p14="http://schemas.microsoft.com/office/powerpoint/2010/main" val="1052851796"/>
              </p:ext>
            </p:extLst>
          </p:nvPr>
        </p:nvGraphicFramePr>
        <p:xfrm>
          <a:off x="6677244" y="5122606"/>
          <a:ext cx="6327555" cy="44373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0728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8F8C-3A30-4534-B47E-EE83289D41D6}"/>
              </a:ext>
            </a:extLst>
          </p:cNvPr>
          <p:cNvSpPr>
            <a:spLocks noGrp="1"/>
          </p:cNvSpPr>
          <p:nvPr>
            <p:ph type="title"/>
          </p:nvPr>
        </p:nvSpPr>
        <p:spPr/>
        <p:txBody>
          <a:bodyPr>
            <a:normAutofit fontScale="90000"/>
          </a:bodyPr>
          <a:lstStyle/>
          <a:p>
            <a:r>
              <a:rPr lang="en-US" sz="5400" b="1" dirty="0"/>
              <a:t>Part III Capital improvements Revenue and Reserves</a:t>
            </a:r>
          </a:p>
        </p:txBody>
      </p:sp>
      <p:sp>
        <p:nvSpPr>
          <p:cNvPr id="3" name="Slide Number Placeholder 2">
            <a:extLst>
              <a:ext uri="{FF2B5EF4-FFF2-40B4-BE49-F238E27FC236}">
                <a16:creationId xmlns:a16="http://schemas.microsoft.com/office/drawing/2014/main" id="{CEDA68A8-6B93-4B9D-9602-28F99E025887}"/>
              </a:ext>
            </a:extLst>
          </p:cNvPr>
          <p:cNvSpPr>
            <a:spLocks noGrp="1"/>
          </p:cNvSpPr>
          <p:nvPr>
            <p:ph type="sldNum" sz="quarter" idx="12"/>
          </p:nvPr>
        </p:nvSpPr>
        <p:spPr/>
        <p:txBody>
          <a:bodyPr/>
          <a:lstStyle/>
          <a:p>
            <a:fld id="{99F0BE08-E9C6-4E21-9ED1-B73EC59A4F7F}" type="slidenum">
              <a:rPr lang="en-US" smtClean="0"/>
              <a:t>13</a:t>
            </a:fld>
            <a:endParaRPr lang="en-US"/>
          </a:p>
        </p:txBody>
      </p:sp>
      <p:sp>
        <p:nvSpPr>
          <p:cNvPr id="5" name="TextBox 4">
            <a:extLst>
              <a:ext uri="{FF2B5EF4-FFF2-40B4-BE49-F238E27FC236}">
                <a16:creationId xmlns:a16="http://schemas.microsoft.com/office/drawing/2014/main" id="{F2C4A00F-9778-4A16-B9C6-3F19425BE376}"/>
              </a:ext>
            </a:extLst>
          </p:cNvPr>
          <p:cNvSpPr txBox="1"/>
          <p:nvPr/>
        </p:nvSpPr>
        <p:spPr>
          <a:xfrm>
            <a:off x="1010093" y="2753833"/>
            <a:ext cx="5492307" cy="2308324"/>
          </a:xfrm>
          <a:prstGeom prst="rect">
            <a:avLst/>
          </a:prstGeom>
          <a:noFill/>
        </p:spPr>
        <p:txBody>
          <a:bodyPr wrap="square" rtlCol="0">
            <a:spAutoFit/>
          </a:bodyPr>
          <a:lstStyle/>
          <a:p>
            <a:pPr algn="l"/>
            <a:r>
              <a:rPr lang="en-US"/>
              <a:t>Are sewer revenues sufficient to cover all costs of current capital improvements projects?</a:t>
            </a:r>
            <a:endParaRPr lang="en-US" dirty="0"/>
          </a:p>
        </p:txBody>
      </p:sp>
      <p:sp>
        <p:nvSpPr>
          <p:cNvPr id="6" name="TextBox 5">
            <a:extLst>
              <a:ext uri="{FF2B5EF4-FFF2-40B4-BE49-F238E27FC236}">
                <a16:creationId xmlns:a16="http://schemas.microsoft.com/office/drawing/2014/main" id="{AC68F012-8F45-4ED8-AC31-13AD21DA489B}"/>
              </a:ext>
            </a:extLst>
          </p:cNvPr>
          <p:cNvSpPr txBox="1"/>
          <p:nvPr/>
        </p:nvSpPr>
        <p:spPr>
          <a:xfrm>
            <a:off x="1010093" y="6337005"/>
            <a:ext cx="5492307" cy="2862322"/>
          </a:xfrm>
          <a:prstGeom prst="rect">
            <a:avLst/>
          </a:prstGeom>
          <a:noFill/>
        </p:spPr>
        <p:txBody>
          <a:bodyPr wrap="square" rtlCol="0">
            <a:spAutoFit/>
          </a:bodyPr>
          <a:lstStyle/>
          <a:p>
            <a:pPr algn="l"/>
            <a:r>
              <a:rPr lang="en-US"/>
              <a:t>Has a Capital Improvements Reserve Fund been established to provide for anticipated capital improvement projects?</a:t>
            </a:r>
            <a:endParaRPr lang="en-US" dirty="0"/>
          </a:p>
        </p:txBody>
      </p:sp>
      <p:graphicFrame>
        <p:nvGraphicFramePr>
          <p:cNvPr id="9" name="Chart 8">
            <a:extLst>
              <a:ext uri="{FF2B5EF4-FFF2-40B4-BE49-F238E27FC236}">
                <a16:creationId xmlns:a16="http://schemas.microsoft.com/office/drawing/2014/main" id="{33DCEF75-834D-4E16-8032-F851177AC953}"/>
              </a:ext>
            </a:extLst>
          </p:cNvPr>
          <p:cNvGraphicFramePr/>
          <p:nvPr>
            <p:extLst>
              <p:ext uri="{D42A27DB-BD31-4B8C-83A1-F6EECF244321}">
                <p14:modId xmlns:p14="http://schemas.microsoft.com/office/powerpoint/2010/main" val="2608692099"/>
              </p:ext>
            </p:extLst>
          </p:nvPr>
        </p:nvGraphicFramePr>
        <p:xfrm>
          <a:off x="6741043" y="1584251"/>
          <a:ext cx="6263756" cy="42849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EEF22601-3564-4D9C-AFD2-5C00930C1F01}"/>
              </a:ext>
            </a:extLst>
          </p:cNvPr>
          <p:cNvGraphicFramePr/>
          <p:nvPr>
            <p:extLst>
              <p:ext uri="{D42A27DB-BD31-4B8C-83A1-F6EECF244321}">
                <p14:modId xmlns:p14="http://schemas.microsoft.com/office/powerpoint/2010/main" val="2664862246"/>
              </p:ext>
            </p:extLst>
          </p:nvPr>
        </p:nvGraphicFramePr>
        <p:xfrm>
          <a:off x="6581554" y="5869173"/>
          <a:ext cx="6263756" cy="3980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6801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B18C7-9C67-4473-8C84-AB403BC81A5F}"/>
              </a:ext>
            </a:extLst>
          </p:cNvPr>
          <p:cNvSpPr>
            <a:spLocks noGrp="1"/>
          </p:cNvSpPr>
          <p:nvPr>
            <p:ph type="title"/>
          </p:nvPr>
        </p:nvSpPr>
        <p:spPr/>
        <p:txBody>
          <a:bodyPr>
            <a:noAutofit/>
          </a:bodyPr>
          <a:lstStyle/>
          <a:p>
            <a:r>
              <a:rPr lang="en-US" sz="5400" b="1" dirty="0"/>
              <a:t>Part III Capital Improvements Revenues and Reserves</a:t>
            </a:r>
          </a:p>
        </p:txBody>
      </p:sp>
      <p:sp>
        <p:nvSpPr>
          <p:cNvPr id="3" name="Slide Number Placeholder 2">
            <a:extLst>
              <a:ext uri="{FF2B5EF4-FFF2-40B4-BE49-F238E27FC236}">
                <a16:creationId xmlns:a16="http://schemas.microsoft.com/office/drawing/2014/main" id="{D09AE1D8-63BC-4052-8544-281369B3086F}"/>
              </a:ext>
            </a:extLst>
          </p:cNvPr>
          <p:cNvSpPr>
            <a:spLocks noGrp="1"/>
          </p:cNvSpPr>
          <p:nvPr>
            <p:ph type="sldNum" sz="quarter" idx="12"/>
          </p:nvPr>
        </p:nvSpPr>
        <p:spPr/>
        <p:txBody>
          <a:bodyPr/>
          <a:lstStyle/>
          <a:p>
            <a:fld id="{99F0BE08-E9C6-4E21-9ED1-B73EC59A4F7F}" type="slidenum">
              <a:rPr lang="en-US" smtClean="0"/>
              <a:t>14</a:t>
            </a:fld>
            <a:endParaRPr lang="en-US"/>
          </a:p>
        </p:txBody>
      </p:sp>
      <p:sp>
        <p:nvSpPr>
          <p:cNvPr id="4" name="TextBox 3">
            <a:extLst>
              <a:ext uri="{FF2B5EF4-FFF2-40B4-BE49-F238E27FC236}">
                <a16:creationId xmlns:a16="http://schemas.microsoft.com/office/drawing/2014/main" id="{0206FC82-C862-43AE-8917-816F976EA2AA}"/>
              </a:ext>
            </a:extLst>
          </p:cNvPr>
          <p:cNvSpPr txBox="1"/>
          <p:nvPr/>
        </p:nvSpPr>
        <p:spPr>
          <a:xfrm>
            <a:off x="871870" y="2576623"/>
            <a:ext cx="5411972" cy="2317897"/>
          </a:xfrm>
          <a:prstGeom prst="rect">
            <a:avLst/>
          </a:prstGeom>
          <a:noFill/>
        </p:spPr>
        <p:txBody>
          <a:bodyPr wrap="square" rtlCol="0">
            <a:spAutoFit/>
          </a:bodyPr>
          <a:lstStyle/>
          <a:p>
            <a:pPr algn="l"/>
            <a:r>
              <a:rPr lang="en-US" dirty="0"/>
              <a:t>Are projected Capital Improvements Reserve Funds sufficient for the next </a:t>
            </a:r>
            <a:r>
              <a:rPr lang="en-US" u="sng" dirty="0"/>
              <a:t>five</a:t>
            </a:r>
            <a:r>
              <a:rPr lang="en-US" dirty="0"/>
              <a:t> years?</a:t>
            </a:r>
          </a:p>
        </p:txBody>
      </p:sp>
      <p:graphicFrame>
        <p:nvGraphicFramePr>
          <p:cNvPr id="7" name="Chart 6">
            <a:extLst>
              <a:ext uri="{FF2B5EF4-FFF2-40B4-BE49-F238E27FC236}">
                <a16:creationId xmlns:a16="http://schemas.microsoft.com/office/drawing/2014/main" id="{519BFF1A-0C5A-4A53-994B-DFC82A3C0326}"/>
              </a:ext>
            </a:extLst>
          </p:cNvPr>
          <p:cNvGraphicFramePr/>
          <p:nvPr>
            <p:extLst>
              <p:ext uri="{D42A27DB-BD31-4B8C-83A1-F6EECF244321}">
                <p14:modId xmlns:p14="http://schemas.microsoft.com/office/powerpoint/2010/main" val="792146528"/>
              </p:ext>
            </p:extLst>
          </p:nvPr>
        </p:nvGraphicFramePr>
        <p:xfrm>
          <a:off x="6502400" y="1929552"/>
          <a:ext cx="6285023" cy="382772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B268EB3-EC3B-4898-A711-CE9FDA77C72D}"/>
              </a:ext>
            </a:extLst>
          </p:cNvPr>
          <p:cNvSpPr txBox="1"/>
          <p:nvPr/>
        </p:nvSpPr>
        <p:spPr>
          <a:xfrm>
            <a:off x="871870" y="6018028"/>
            <a:ext cx="5284381" cy="2308324"/>
          </a:xfrm>
          <a:prstGeom prst="rect">
            <a:avLst/>
          </a:prstGeom>
          <a:noFill/>
        </p:spPr>
        <p:txBody>
          <a:bodyPr wrap="square" rtlCol="0">
            <a:spAutoFit/>
          </a:bodyPr>
          <a:lstStyle/>
          <a:p>
            <a:pPr algn="l"/>
            <a:r>
              <a:rPr lang="en-US" dirty="0"/>
              <a:t>Are projected Capital Improvements Reserve Funds sufficient for the next </a:t>
            </a:r>
            <a:r>
              <a:rPr lang="en-US" u="sng" dirty="0"/>
              <a:t>ten</a:t>
            </a:r>
            <a:r>
              <a:rPr lang="en-US" dirty="0"/>
              <a:t> years?</a:t>
            </a:r>
          </a:p>
        </p:txBody>
      </p:sp>
      <p:graphicFrame>
        <p:nvGraphicFramePr>
          <p:cNvPr id="11" name="Chart 10">
            <a:extLst>
              <a:ext uri="{FF2B5EF4-FFF2-40B4-BE49-F238E27FC236}">
                <a16:creationId xmlns:a16="http://schemas.microsoft.com/office/drawing/2014/main" id="{224C1A7F-C0E8-4DEC-80B8-D02CDFC3194D}"/>
              </a:ext>
            </a:extLst>
          </p:cNvPr>
          <p:cNvGraphicFramePr/>
          <p:nvPr>
            <p:extLst>
              <p:ext uri="{D42A27DB-BD31-4B8C-83A1-F6EECF244321}">
                <p14:modId xmlns:p14="http://schemas.microsoft.com/office/powerpoint/2010/main" val="2568274897"/>
              </p:ext>
            </p:extLst>
          </p:nvPr>
        </p:nvGraphicFramePr>
        <p:xfrm>
          <a:off x="6502400" y="5757273"/>
          <a:ext cx="6285023" cy="36930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2618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0BE9-D4A9-4900-99DD-6270ACD307DD}"/>
              </a:ext>
            </a:extLst>
          </p:cNvPr>
          <p:cNvSpPr>
            <a:spLocks noGrp="1"/>
          </p:cNvSpPr>
          <p:nvPr>
            <p:ph type="title"/>
          </p:nvPr>
        </p:nvSpPr>
        <p:spPr/>
        <p:txBody>
          <a:bodyPr>
            <a:noAutofit/>
          </a:bodyPr>
          <a:lstStyle/>
          <a:p>
            <a:r>
              <a:rPr lang="en-US" sz="5400" b="1" dirty="0"/>
              <a:t>Part III Capital Improvements Revenues and Reserves</a:t>
            </a:r>
          </a:p>
        </p:txBody>
      </p:sp>
      <p:sp>
        <p:nvSpPr>
          <p:cNvPr id="4" name="Slide Number Placeholder 3">
            <a:extLst>
              <a:ext uri="{FF2B5EF4-FFF2-40B4-BE49-F238E27FC236}">
                <a16:creationId xmlns:a16="http://schemas.microsoft.com/office/drawing/2014/main" id="{9023A993-1DB8-4EE0-BD3E-C6F8366232D0}"/>
              </a:ext>
            </a:extLst>
          </p:cNvPr>
          <p:cNvSpPr>
            <a:spLocks noGrp="1"/>
          </p:cNvSpPr>
          <p:nvPr>
            <p:ph type="sldNum" sz="quarter" idx="12"/>
          </p:nvPr>
        </p:nvSpPr>
        <p:spPr/>
        <p:txBody>
          <a:bodyPr/>
          <a:lstStyle/>
          <a:p>
            <a:fld id="{99F0BE08-E9C6-4E21-9ED1-B73EC59A4F7F}" type="slidenum">
              <a:rPr lang="en-US" smtClean="0"/>
              <a:t>15</a:t>
            </a:fld>
            <a:endParaRPr lang="en-US"/>
          </a:p>
        </p:txBody>
      </p:sp>
      <p:sp>
        <p:nvSpPr>
          <p:cNvPr id="5" name="TextBox 4">
            <a:extLst>
              <a:ext uri="{FF2B5EF4-FFF2-40B4-BE49-F238E27FC236}">
                <a16:creationId xmlns:a16="http://schemas.microsoft.com/office/drawing/2014/main" id="{6C9881F8-BF6E-4026-AE8A-EECDA43FB74A}"/>
              </a:ext>
            </a:extLst>
          </p:cNvPr>
          <p:cNvSpPr txBox="1"/>
          <p:nvPr/>
        </p:nvSpPr>
        <p:spPr>
          <a:xfrm>
            <a:off x="914400" y="3561907"/>
            <a:ext cx="5156791" cy="2371060"/>
          </a:xfrm>
          <a:prstGeom prst="rect">
            <a:avLst/>
          </a:prstGeom>
          <a:noFill/>
        </p:spPr>
        <p:txBody>
          <a:bodyPr wrap="square" rtlCol="0">
            <a:spAutoFit/>
          </a:bodyPr>
          <a:lstStyle/>
          <a:p>
            <a:pPr algn="l"/>
            <a:r>
              <a:rPr lang="en-US" dirty="0"/>
              <a:t>Are projected Capital Improvements Reserve Funds sufficient for the next </a:t>
            </a:r>
            <a:r>
              <a:rPr lang="en-US" u="sng" dirty="0"/>
              <a:t>twenty</a:t>
            </a:r>
            <a:r>
              <a:rPr lang="en-US" dirty="0"/>
              <a:t> years?</a:t>
            </a:r>
          </a:p>
        </p:txBody>
      </p:sp>
      <p:graphicFrame>
        <p:nvGraphicFramePr>
          <p:cNvPr id="8" name="Chart 7">
            <a:extLst>
              <a:ext uri="{FF2B5EF4-FFF2-40B4-BE49-F238E27FC236}">
                <a16:creationId xmlns:a16="http://schemas.microsoft.com/office/drawing/2014/main" id="{6D3ABDE5-0E3F-4A13-BC4A-BBA422CFACC6}"/>
              </a:ext>
            </a:extLst>
          </p:cNvPr>
          <p:cNvGraphicFramePr/>
          <p:nvPr>
            <p:extLst>
              <p:ext uri="{D42A27DB-BD31-4B8C-83A1-F6EECF244321}">
                <p14:modId xmlns:p14="http://schemas.microsoft.com/office/powerpoint/2010/main" val="4202573128"/>
              </p:ext>
            </p:extLst>
          </p:nvPr>
        </p:nvGraphicFramePr>
        <p:xfrm>
          <a:off x="5805377" y="2604977"/>
          <a:ext cx="7199423" cy="5704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4431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A907-0416-4475-8E7E-3B16DE83EDF1}"/>
              </a:ext>
            </a:extLst>
          </p:cNvPr>
          <p:cNvSpPr>
            <a:spLocks noGrp="1"/>
          </p:cNvSpPr>
          <p:nvPr>
            <p:ph type="title"/>
          </p:nvPr>
        </p:nvSpPr>
        <p:spPr/>
        <p:txBody>
          <a:bodyPr>
            <a:normAutofit/>
          </a:bodyPr>
          <a:lstStyle/>
          <a:p>
            <a:r>
              <a:rPr lang="en-US" sz="5400" b="1" dirty="0"/>
              <a:t>Part IV Fiscal Sustainability Review</a:t>
            </a:r>
          </a:p>
        </p:txBody>
      </p:sp>
      <p:sp>
        <p:nvSpPr>
          <p:cNvPr id="3" name="Slide Number Placeholder 2">
            <a:extLst>
              <a:ext uri="{FF2B5EF4-FFF2-40B4-BE49-F238E27FC236}">
                <a16:creationId xmlns:a16="http://schemas.microsoft.com/office/drawing/2014/main" id="{33446113-DAC5-4310-A03E-1F6A87C0ADED}"/>
              </a:ext>
            </a:extLst>
          </p:cNvPr>
          <p:cNvSpPr>
            <a:spLocks noGrp="1"/>
          </p:cNvSpPr>
          <p:nvPr>
            <p:ph type="sldNum" sz="quarter" idx="12"/>
          </p:nvPr>
        </p:nvSpPr>
        <p:spPr/>
        <p:txBody>
          <a:bodyPr/>
          <a:lstStyle/>
          <a:p>
            <a:fld id="{99F0BE08-E9C6-4E21-9ED1-B73EC59A4F7F}" type="slidenum">
              <a:rPr lang="en-US" smtClean="0"/>
              <a:t>16</a:t>
            </a:fld>
            <a:endParaRPr lang="en-US"/>
          </a:p>
        </p:txBody>
      </p:sp>
      <p:sp>
        <p:nvSpPr>
          <p:cNvPr id="4" name="TextBox 3">
            <a:extLst>
              <a:ext uri="{FF2B5EF4-FFF2-40B4-BE49-F238E27FC236}">
                <a16:creationId xmlns:a16="http://schemas.microsoft.com/office/drawing/2014/main" id="{5123A706-FBE5-4579-95C6-05E9DD3AB1EF}"/>
              </a:ext>
            </a:extLst>
          </p:cNvPr>
          <p:cNvSpPr txBox="1"/>
          <p:nvPr/>
        </p:nvSpPr>
        <p:spPr>
          <a:xfrm>
            <a:off x="1020726" y="3221665"/>
            <a:ext cx="5481674" cy="1818168"/>
          </a:xfrm>
          <a:prstGeom prst="rect">
            <a:avLst/>
          </a:prstGeom>
          <a:noFill/>
        </p:spPr>
        <p:txBody>
          <a:bodyPr wrap="square" rtlCol="0">
            <a:spAutoFit/>
          </a:bodyPr>
          <a:lstStyle/>
          <a:p>
            <a:pPr algn="l"/>
            <a:r>
              <a:rPr lang="en-US" dirty="0"/>
              <a:t>Have you completed a Rate Study within the last five years?</a:t>
            </a:r>
          </a:p>
        </p:txBody>
      </p:sp>
      <p:graphicFrame>
        <p:nvGraphicFramePr>
          <p:cNvPr id="7" name="Chart 6">
            <a:extLst>
              <a:ext uri="{FF2B5EF4-FFF2-40B4-BE49-F238E27FC236}">
                <a16:creationId xmlns:a16="http://schemas.microsoft.com/office/drawing/2014/main" id="{3AEC9030-F603-4E62-BDBE-B0D87147E334}"/>
              </a:ext>
            </a:extLst>
          </p:cNvPr>
          <p:cNvGraphicFramePr/>
          <p:nvPr>
            <p:extLst>
              <p:ext uri="{D42A27DB-BD31-4B8C-83A1-F6EECF244321}">
                <p14:modId xmlns:p14="http://schemas.microsoft.com/office/powerpoint/2010/main" val="2740509953"/>
              </p:ext>
            </p:extLst>
          </p:nvPr>
        </p:nvGraphicFramePr>
        <p:xfrm>
          <a:off x="6502400" y="2016126"/>
          <a:ext cx="6348105" cy="393810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A8834AE-51CD-4FB3-BA0C-0DE5A70343F8}"/>
              </a:ext>
            </a:extLst>
          </p:cNvPr>
          <p:cNvSpPr txBox="1"/>
          <p:nvPr/>
        </p:nvSpPr>
        <p:spPr>
          <a:xfrm>
            <a:off x="1180214" y="7159772"/>
            <a:ext cx="5322186" cy="1200329"/>
          </a:xfrm>
          <a:prstGeom prst="rect">
            <a:avLst/>
          </a:prstGeom>
          <a:noFill/>
        </p:spPr>
        <p:txBody>
          <a:bodyPr wrap="square" rtlCol="0">
            <a:spAutoFit/>
          </a:bodyPr>
          <a:lstStyle/>
          <a:p>
            <a:pPr algn="l"/>
            <a:r>
              <a:rPr lang="en-US"/>
              <a:t>Do you charge Impact fees?</a:t>
            </a:r>
            <a:endParaRPr lang="en-US" dirty="0"/>
          </a:p>
        </p:txBody>
      </p:sp>
      <p:graphicFrame>
        <p:nvGraphicFramePr>
          <p:cNvPr id="11" name="Chart 10">
            <a:extLst>
              <a:ext uri="{FF2B5EF4-FFF2-40B4-BE49-F238E27FC236}">
                <a16:creationId xmlns:a16="http://schemas.microsoft.com/office/drawing/2014/main" id="{6B52A8C1-317D-4E2B-B58F-7E388A5FC6EC}"/>
              </a:ext>
            </a:extLst>
          </p:cNvPr>
          <p:cNvGraphicFramePr/>
          <p:nvPr>
            <p:extLst>
              <p:ext uri="{D42A27DB-BD31-4B8C-83A1-F6EECF244321}">
                <p14:modId xmlns:p14="http://schemas.microsoft.com/office/powerpoint/2010/main" val="2840563737"/>
              </p:ext>
            </p:extLst>
          </p:nvPr>
        </p:nvGraphicFramePr>
        <p:xfrm>
          <a:off x="6502400" y="5601915"/>
          <a:ext cx="6148375" cy="41516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3000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ECDB-68F7-484A-AFCE-2ECF76AB7F1F}"/>
              </a:ext>
            </a:extLst>
          </p:cNvPr>
          <p:cNvSpPr>
            <a:spLocks noGrp="1"/>
          </p:cNvSpPr>
          <p:nvPr>
            <p:ph type="title"/>
          </p:nvPr>
        </p:nvSpPr>
        <p:spPr/>
        <p:txBody>
          <a:bodyPr>
            <a:normAutofit/>
          </a:bodyPr>
          <a:lstStyle/>
          <a:p>
            <a:r>
              <a:rPr lang="en-US" sz="5400" b="1" dirty="0"/>
              <a:t>Part IV Fiscal Sustainability Review</a:t>
            </a:r>
          </a:p>
        </p:txBody>
      </p:sp>
      <p:sp>
        <p:nvSpPr>
          <p:cNvPr id="3" name="Slide Number Placeholder 2">
            <a:extLst>
              <a:ext uri="{FF2B5EF4-FFF2-40B4-BE49-F238E27FC236}">
                <a16:creationId xmlns:a16="http://schemas.microsoft.com/office/drawing/2014/main" id="{1B40EA02-BE20-409D-B1B1-DF43B222ADCC}"/>
              </a:ext>
            </a:extLst>
          </p:cNvPr>
          <p:cNvSpPr>
            <a:spLocks noGrp="1"/>
          </p:cNvSpPr>
          <p:nvPr>
            <p:ph type="sldNum" sz="quarter" idx="12"/>
          </p:nvPr>
        </p:nvSpPr>
        <p:spPr/>
        <p:txBody>
          <a:bodyPr/>
          <a:lstStyle/>
          <a:p>
            <a:fld id="{99F0BE08-E9C6-4E21-9ED1-B73EC59A4F7F}" type="slidenum">
              <a:rPr lang="en-US" smtClean="0"/>
              <a:t>17</a:t>
            </a:fld>
            <a:endParaRPr lang="en-US"/>
          </a:p>
        </p:txBody>
      </p:sp>
      <p:sp>
        <p:nvSpPr>
          <p:cNvPr id="4" name="TextBox 3">
            <a:extLst>
              <a:ext uri="{FF2B5EF4-FFF2-40B4-BE49-F238E27FC236}">
                <a16:creationId xmlns:a16="http://schemas.microsoft.com/office/drawing/2014/main" id="{C63A8ABE-EAF6-42F3-9415-1A1152563A5C}"/>
              </a:ext>
            </a:extLst>
          </p:cNvPr>
          <p:cNvSpPr txBox="1"/>
          <p:nvPr/>
        </p:nvSpPr>
        <p:spPr>
          <a:xfrm>
            <a:off x="1052623" y="2828260"/>
            <a:ext cx="5449777" cy="2862322"/>
          </a:xfrm>
          <a:prstGeom prst="rect">
            <a:avLst/>
          </a:prstGeom>
          <a:noFill/>
        </p:spPr>
        <p:txBody>
          <a:bodyPr wrap="square" rtlCol="0">
            <a:spAutoFit/>
          </a:bodyPr>
          <a:lstStyle/>
          <a:p>
            <a:pPr algn="l"/>
            <a:r>
              <a:rPr lang="en-US"/>
              <a:t>Have you completed an Impact Fee Study in accordance with UCA 11-36a-3 within the last five years?</a:t>
            </a:r>
            <a:endParaRPr lang="en-US" dirty="0"/>
          </a:p>
        </p:txBody>
      </p:sp>
      <p:graphicFrame>
        <p:nvGraphicFramePr>
          <p:cNvPr id="7" name="Chart 6">
            <a:extLst>
              <a:ext uri="{FF2B5EF4-FFF2-40B4-BE49-F238E27FC236}">
                <a16:creationId xmlns:a16="http://schemas.microsoft.com/office/drawing/2014/main" id="{3D0347A0-C1A9-4407-8BA9-51EC10927895}"/>
              </a:ext>
            </a:extLst>
          </p:cNvPr>
          <p:cNvGraphicFramePr/>
          <p:nvPr>
            <p:extLst>
              <p:ext uri="{D42A27DB-BD31-4B8C-83A1-F6EECF244321}">
                <p14:modId xmlns:p14="http://schemas.microsoft.com/office/powerpoint/2010/main" val="1515510977"/>
              </p:ext>
            </p:extLst>
          </p:nvPr>
        </p:nvGraphicFramePr>
        <p:xfrm>
          <a:off x="6765260" y="2332434"/>
          <a:ext cx="5887483" cy="366432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D985DB2-81F0-438A-9271-E19A8EAFCFF8}"/>
              </a:ext>
            </a:extLst>
          </p:cNvPr>
          <p:cNvSpPr txBox="1"/>
          <p:nvPr/>
        </p:nvSpPr>
        <p:spPr>
          <a:xfrm>
            <a:off x="1052623" y="6772940"/>
            <a:ext cx="5449777" cy="1200329"/>
          </a:xfrm>
          <a:prstGeom prst="rect">
            <a:avLst/>
          </a:prstGeom>
          <a:noFill/>
        </p:spPr>
        <p:txBody>
          <a:bodyPr wrap="square" rtlCol="0">
            <a:spAutoFit/>
          </a:bodyPr>
          <a:lstStyle/>
          <a:p>
            <a:pPr algn="l"/>
            <a:r>
              <a:rPr lang="en-US" dirty="0"/>
              <a:t>Do you maintain a Plan of Operations?</a:t>
            </a:r>
          </a:p>
        </p:txBody>
      </p:sp>
      <p:graphicFrame>
        <p:nvGraphicFramePr>
          <p:cNvPr id="11" name="Chart 10">
            <a:extLst>
              <a:ext uri="{FF2B5EF4-FFF2-40B4-BE49-F238E27FC236}">
                <a16:creationId xmlns:a16="http://schemas.microsoft.com/office/drawing/2014/main" id="{7E8B338F-E573-4BA4-9139-CD4292A543F6}"/>
              </a:ext>
            </a:extLst>
          </p:cNvPr>
          <p:cNvGraphicFramePr/>
          <p:nvPr>
            <p:extLst>
              <p:ext uri="{D42A27DB-BD31-4B8C-83A1-F6EECF244321}">
                <p14:modId xmlns:p14="http://schemas.microsoft.com/office/powerpoint/2010/main" val="1158159443"/>
              </p:ext>
            </p:extLst>
          </p:nvPr>
        </p:nvGraphicFramePr>
        <p:xfrm>
          <a:off x="6765260" y="5873625"/>
          <a:ext cx="6110570" cy="38693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4928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FA79-D586-4E57-B5D3-72070DF28C56}"/>
              </a:ext>
            </a:extLst>
          </p:cNvPr>
          <p:cNvSpPr>
            <a:spLocks noGrp="1"/>
          </p:cNvSpPr>
          <p:nvPr>
            <p:ph type="title"/>
          </p:nvPr>
        </p:nvSpPr>
        <p:spPr/>
        <p:txBody>
          <a:bodyPr>
            <a:normAutofit/>
          </a:bodyPr>
          <a:lstStyle/>
          <a:p>
            <a:r>
              <a:rPr lang="en-US" sz="5400" b="1" dirty="0"/>
              <a:t>Part IV Fiscal Sustainability Review</a:t>
            </a:r>
          </a:p>
        </p:txBody>
      </p:sp>
      <p:sp>
        <p:nvSpPr>
          <p:cNvPr id="3" name="Slide Number Placeholder 2">
            <a:extLst>
              <a:ext uri="{FF2B5EF4-FFF2-40B4-BE49-F238E27FC236}">
                <a16:creationId xmlns:a16="http://schemas.microsoft.com/office/drawing/2014/main" id="{5284C5B6-4B0D-480A-96F7-17114A1A1459}"/>
              </a:ext>
            </a:extLst>
          </p:cNvPr>
          <p:cNvSpPr>
            <a:spLocks noGrp="1"/>
          </p:cNvSpPr>
          <p:nvPr>
            <p:ph type="sldNum" sz="quarter" idx="12"/>
          </p:nvPr>
        </p:nvSpPr>
        <p:spPr/>
        <p:txBody>
          <a:bodyPr/>
          <a:lstStyle/>
          <a:p>
            <a:fld id="{99F0BE08-E9C6-4E21-9ED1-B73EC59A4F7F}" type="slidenum">
              <a:rPr lang="en-US" smtClean="0"/>
              <a:t>18</a:t>
            </a:fld>
            <a:endParaRPr lang="en-US"/>
          </a:p>
        </p:txBody>
      </p:sp>
      <p:sp>
        <p:nvSpPr>
          <p:cNvPr id="4" name="TextBox 3">
            <a:extLst>
              <a:ext uri="{FF2B5EF4-FFF2-40B4-BE49-F238E27FC236}">
                <a16:creationId xmlns:a16="http://schemas.microsoft.com/office/drawing/2014/main" id="{090B372B-A3EE-44E7-92FC-9CB538B0B098}"/>
              </a:ext>
            </a:extLst>
          </p:cNvPr>
          <p:cNvSpPr txBox="1"/>
          <p:nvPr/>
        </p:nvSpPr>
        <p:spPr>
          <a:xfrm>
            <a:off x="650875" y="3221665"/>
            <a:ext cx="5851525" cy="1754326"/>
          </a:xfrm>
          <a:prstGeom prst="rect">
            <a:avLst/>
          </a:prstGeom>
          <a:noFill/>
        </p:spPr>
        <p:txBody>
          <a:bodyPr wrap="square" rtlCol="0">
            <a:spAutoFit/>
          </a:bodyPr>
          <a:lstStyle/>
          <a:p>
            <a:pPr algn="l"/>
            <a:r>
              <a:rPr lang="en-US" dirty="0"/>
              <a:t>Have you updated your Capital Facility Plan within the last five years?</a:t>
            </a:r>
          </a:p>
        </p:txBody>
      </p:sp>
      <p:graphicFrame>
        <p:nvGraphicFramePr>
          <p:cNvPr id="7" name="Chart 6">
            <a:extLst>
              <a:ext uri="{FF2B5EF4-FFF2-40B4-BE49-F238E27FC236}">
                <a16:creationId xmlns:a16="http://schemas.microsoft.com/office/drawing/2014/main" id="{67F6BDA1-F102-4469-89B8-E7DC1FB5E32D}"/>
              </a:ext>
            </a:extLst>
          </p:cNvPr>
          <p:cNvGraphicFramePr/>
          <p:nvPr>
            <p:extLst>
              <p:ext uri="{D42A27DB-BD31-4B8C-83A1-F6EECF244321}">
                <p14:modId xmlns:p14="http://schemas.microsoft.com/office/powerpoint/2010/main" val="2131982643"/>
              </p:ext>
            </p:extLst>
          </p:nvPr>
        </p:nvGraphicFramePr>
        <p:xfrm>
          <a:off x="7153275" y="2021672"/>
          <a:ext cx="5629816" cy="386876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9D8941C-007B-4BE7-8E97-0F65EEB36DDB}"/>
              </a:ext>
            </a:extLst>
          </p:cNvPr>
          <p:cNvSpPr txBox="1"/>
          <p:nvPr/>
        </p:nvSpPr>
        <p:spPr>
          <a:xfrm>
            <a:off x="650875" y="6634716"/>
            <a:ext cx="5851525" cy="1754326"/>
          </a:xfrm>
          <a:prstGeom prst="rect">
            <a:avLst/>
          </a:prstGeom>
          <a:noFill/>
        </p:spPr>
        <p:txBody>
          <a:bodyPr wrap="square" rtlCol="0">
            <a:spAutoFit/>
          </a:bodyPr>
          <a:lstStyle/>
          <a:p>
            <a:pPr algn="l"/>
            <a:r>
              <a:rPr lang="en-US"/>
              <a:t>Do you  use an Asset Management system for your sewer systems?</a:t>
            </a:r>
            <a:endParaRPr lang="en-US" dirty="0"/>
          </a:p>
        </p:txBody>
      </p:sp>
      <p:graphicFrame>
        <p:nvGraphicFramePr>
          <p:cNvPr id="11" name="Chart 10">
            <a:extLst>
              <a:ext uri="{FF2B5EF4-FFF2-40B4-BE49-F238E27FC236}">
                <a16:creationId xmlns:a16="http://schemas.microsoft.com/office/drawing/2014/main" id="{E58E694D-3B8D-413A-AF4D-E837E76B35C0}"/>
              </a:ext>
            </a:extLst>
          </p:cNvPr>
          <p:cNvGraphicFramePr/>
          <p:nvPr>
            <p:extLst>
              <p:ext uri="{D42A27DB-BD31-4B8C-83A1-F6EECF244321}">
                <p14:modId xmlns:p14="http://schemas.microsoft.com/office/powerpoint/2010/main" val="2119497651"/>
              </p:ext>
            </p:extLst>
          </p:nvPr>
        </p:nvGraphicFramePr>
        <p:xfrm>
          <a:off x="7153275" y="5797545"/>
          <a:ext cx="5851525" cy="38687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0774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21924-D17B-4B06-ACCD-C5F9CBEF6FD0}"/>
              </a:ext>
            </a:extLst>
          </p:cNvPr>
          <p:cNvSpPr>
            <a:spLocks noGrp="1"/>
          </p:cNvSpPr>
          <p:nvPr>
            <p:ph type="title"/>
          </p:nvPr>
        </p:nvSpPr>
        <p:spPr/>
        <p:txBody>
          <a:bodyPr>
            <a:normAutofit/>
          </a:bodyPr>
          <a:lstStyle/>
          <a:p>
            <a:r>
              <a:rPr lang="en-US" sz="5400" b="1" dirty="0"/>
              <a:t>Part IV Fiscal Sustainability Review</a:t>
            </a:r>
          </a:p>
        </p:txBody>
      </p:sp>
      <p:sp>
        <p:nvSpPr>
          <p:cNvPr id="3" name="Slide Number Placeholder 2">
            <a:extLst>
              <a:ext uri="{FF2B5EF4-FFF2-40B4-BE49-F238E27FC236}">
                <a16:creationId xmlns:a16="http://schemas.microsoft.com/office/drawing/2014/main" id="{9BFC1869-DA14-4A60-955E-F934F45C86C3}"/>
              </a:ext>
            </a:extLst>
          </p:cNvPr>
          <p:cNvSpPr>
            <a:spLocks noGrp="1"/>
          </p:cNvSpPr>
          <p:nvPr>
            <p:ph type="sldNum" sz="quarter" idx="12"/>
          </p:nvPr>
        </p:nvSpPr>
        <p:spPr/>
        <p:txBody>
          <a:bodyPr/>
          <a:lstStyle/>
          <a:p>
            <a:fld id="{99F0BE08-E9C6-4E21-9ED1-B73EC59A4F7F}" type="slidenum">
              <a:rPr lang="en-US" smtClean="0"/>
              <a:t>19</a:t>
            </a:fld>
            <a:endParaRPr lang="en-US"/>
          </a:p>
        </p:txBody>
      </p:sp>
      <p:sp>
        <p:nvSpPr>
          <p:cNvPr id="5" name="TextBox 4">
            <a:extLst>
              <a:ext uri="{FF2B5EF4-FFF2-40B4-BE49-F238E27FC236}">
                <a16:creationId xmlns:a16="http://schemas.microsoft.com/office/drawing/2014/main" id="{964A7A27-FBB0-4E85-873A-6CD323FBC419}"/>
              </a:ext>
            </a:extLst>
          </p:cNvPr>
          <p:cNvSpPr txBox="1"/>
          <p:nvPr/>
        </p:nvSpPr>
        <p:spPr>
          <a:xfrm>
            <a:off x="650875" y="2998381"/>
            <a:ext cx="5851525" cy="1754326"/>
          </a:xfrm>
          <a:prstGeom prst="rect">
            <a:avLst/>
          </a:prstGeom>
          <a:noFill/>
        </p:spPr>
        <p:txBody>
          <a:bodyPr wrap="square" rtlCol="0">
            <a:spAutoFit/>
          </a:bodyPr>
          <a:lstStyle/>
          <a:p>
            <a:pPr algn="l"/>
            <a:r>
              <a:rPr lang="en-US"/>
              <a:t>Do you know the total replacement cost of your sewer system capital asset?</a:t>
            </a:r>
            <a:endParaRPr lang="en-US" dirty="0"/>
          </a:p>
        </p:txBody>
      </p:sp>
      <p:graphicFrame>
        <p:nvGraphicFramePr>
          <p:cNvPr id="8" name="Chart 7">
            <a:extLst>
              <a:ext uri="{FF2B5EF4-FFF2-40B4-BE49-F238E27FC236}">
                <a16:creationId xmlns:a16="http://schemas.microsoft.com/office/drawing/2014/main" id="{9B314719-C44E-480E-A71F-2E2032FB8FF2}"/>
              </a:ext>
            </a:extLst>
          </p:cNvPr>
          <p:cNvGraphicFramePr/>
          <p:nvPr>
            <p:extLst>
              <p:ext uri="{D42A27DB-BD31-4B8C-83A1-F6EECF244321}">
                <p14:modId xmlns:p14="http://schemas.microsoft.com/office/powerpoint/2010/main" val="1767406872"/>
              </p:ext>
            </p:extLst>
          </p:nvPr>
        </p:nvGraphicFramePr>
        <p:xfrm>
          <a:off x="6772940" y="2016125"/>
          <a:ext cx="6052681" cy="430460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64FC5879-1AB2-4793-B415-1E5F28BEBF59}"/>
              </a:ext>
            </a:extLst>
          </p:cNvPr>
          <p:cNvSpPr txBox="1"/>
          <p:nvPr/>
        </p:nvSpPr>
        <p:spPr>
          <a:xfrm>
            <a:off x="650875" y="6443330"/>
            <a:ext cx="5851525" cy="2862322"/>
          </a:xfrm>
          <a:prstGeom prst="rect">
            <a:avLst/>
          </a:prstGeom>
          <a:noFill/>
        </p:spPr>
        <p:txBody>
          <a:bodyPr wrap="square" rtlCol="0">
            <a:spAutoFit/>
          </a:bodyPr>
          <a:lstStyle/>
          <a:p>
            <a:pPr algn="l"/>
            <a:r>
              <a:rPr lang="en-US"/>
              <a:t>Do you fund sewer system capital improvements annually with sewer revenues at 2% or more of the total replacement cost?</a:t>
            </a:r>
            <a:endParaRPr lang="en-US" dirty="0"/>
          </a:p>
        </p:txBody>
      </p:sp>
      <p:graphicFrame>
        <p:nvGraphicFramePr>
          <p:cNvPr id="12" name="Chart 11">
            <a:extLst>
              <a:ext uri="{FF2B5EF4-FFF2-40B4-BE49-F238E27FC236}">
                <a16:creationId xmlns:a16="http://schemas.microsoft.com/office/drawing/2014/main" id="{AD262484-FD5A-424D-B6B5-4DB1A4361F84}"/>
              </a:ext>
            </a:extLst>
          </p:cNvPr>
          <p:cNvGraphicFramePr/>
          <p:nvPr>
            <p:extLst>
              <p:ext uri="{D42A27DB-BD31-4B8C-83A1-F6EECF244321}">
                <p14:modId xmlns:p14="http://schemas.microsoft.com/office/powerpoint/2010/main" val="1466756018"/>
              </p:ext>
            </p:extLst>
          </p:nvPr>
        </p:nvGraphicFramePr>
        <p:xfrm>
          <a:off x="6772940" y="5899657"/>
          <a:ext cx="6231860" cy="3949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261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8CB639-FDB3-4CD4-8098-4F4ABA42E9C4}"/>
              </a:ext>
            </a:extLst>
          </p:cNvPr>
          <p:cNvSpPr>
            <a:spLocks noGrp="1"/>
          </p:cNvSpPr>
          <p:nvPr>
            <p:ph idx="13"/>
          </p:nvPr>
        </p:nvSpPr>
        <p:spPr>
          <a:xfrm>
            <a:off x="1371600" y="3168502"/>
            <a:ext cx="10271051" cy="3795824"/>
          </a:xfrm>
        </p:spPr>
        <p:txBody>
          <a:bodyPr/>
          <a:lstStyle/>
          <a:p>
            <a:pPr marL="742950" indent="-742950">
              <a:buFont typeface="+mj-lt"/>
              <a:buAutoNum type="arabicPeriod"/>
            </a:pPr>
            <a:r>
              <a:rPr lang="en-US" sz="3600" dirty="0"/>
              <a:t>Financial Planning </a:t>
            </a:r>
          </a:p>
          <a:p>
            <a:pPr marL="742950" indent="-742950">
              <a:buFont typeface="+mj-lt"/>
              <a:buAutoNum type="arabicPeriod"/>
            </a:pPr>
            <a:r>
              <a:rPr lang="en-US" sz="3600" dirty="0"/>
              <a:t>Utah Sewer Management Program</a:t>
            </a:r>
          </a:p>
          <a:p>
            <a:pPr marL="742950" indent="-742950">
              <a:buFont typeface="+mj-lt"/>
              <a:buAutoNum type="arabicPeriod"/>
            </a:pPr>
            <a:r>
              <a:rPr lang="en-US" sz="3600" dirty="0"/>
              <a:t>Support for Certification of Wastewater Works Operators</a:t>
            </a:r>
          </a:p>
          <a:p>
            <a:pPr marL="742950" indent="-742950">
              <a:buFont typeface="+mj-lt"/>
              <a:buAutoNum type="arabicPeriod"/>
            </a:pPr>
            <a:r>
              <a:rPr lang="en-US" sz="3600" dirty="0"/>
              <a:t>General Information about Facilities</a:t>
            </a:r>
            <a:endParaRPr lang="en-US" dirty="0"/>
          </a:p>
        </p:txBody>
      </p:sp>
      <p:sp>
        <p:nvSpPr>
          <p:cNvPr id="3" name="Title 2">
            <a:extLst>
              <a:ext uri="{FF2B5EF4-FFF2-40B4-BE49-F238E27FC236}">
                <a16:creationId xmlns:a16="http://schemas.microsoft.com/office/drawing/2014/main" id="{E66110EE-874B-4371-93CA-FC236FC4B92D}"/>
              </a:ext>
            </a:extLst>
          </p:cNvPr>
          <p:cNvSpPr>
            <a:spLocks noGrp="1"/>
          </p:cNvSpPr>
          <p:nvPr>
            <p:ph type="ctrTitle"/>
          </p:nvPr>
        </p:nvSpPr>
        <p:spPr/>
        <p:txBody>
          <a:bodyPr/>
          <a:lstStyle/>
          <a:p>
            <a:r>
              <a:rPr lang="en-US" dirty="0"/>
              <a:t>				MWPP Survey Outline</a:t>
            </a:r>
          </a:p>
        </p:txBody>
      </p:sp>
      <p:sp>
        <p:nvSpPr>
          <p:cNvPr id="4" name="Slide Number Placeholder 3">
            <a:extLst>
              <a:ext uri="{FF2B5EF4-FFF2-40B4-BE49-F238E27FC236}">
                <a16:creationId xmlns:a16="http://schemas.microsoft.com/office/drawing/2014/main" id="{196AADCF-BBD2-4484-BA6D-89565C5C9AFF}"/>
              </a:ext>
            </a:extLst>
          </p:cNvPr>
          <p:cNvSpPr>
            <a:spLocks noGrp="1"/>
          </p:cNvSpPr>
          <p:nvPr>
            <p:ph type="sldNum" sz="quarter" idx="12"/>
          </p:nvPr>
        </p:nvSpPr>
        <p:spPr/>
        <p:txBody>
          <a:bodyPr/>
          <a:lstStyle/>
          <a:p>
            <a:fld id="{31EAA74C-7368-EF47-8F0F-C6759A5A65D8}" type="slidenum">
              <a:rPr lang="en-US" smtClean="0"/>
              <a:pPr/>
              <a:t>2</a:t>
            </a:fld>
            <a:endParaRPr lang="en-US" dirty="0"/>
          </a:p>
        </p:txBody>
      </p:sp>
    </p:spTree>
    <p:extLst>
      <p:ext uri="{BB962C8B-B14F-4D97-AF65-F5344CB8AC3E}">
        <p14:creationId xmlns:p14="http://schemas.microsoft.com/office/powerpoint/2010/main" val="1675770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Capital Improvement Projects (2022)</a:t>
            </a:r>
            <a:br>
              <a:rPr lang="en-US" dirty="0"/>
            </a:br>
            <a:endParaRPr lang="en-US" dirty="0"/>
          </a:p>
        </p:txBody>
      </p:sp>
      <p:graphicFrame>
        <p:nvGraphicFramePr>
          <p:cNvPr id="10" name="Table 10">
            <a:extLst>
              <a:ext uri="{FF2B5EF4-FFF2-40B4-BE49-F238E27FC236}">
                <a16:creationId xmlns:a16="http://schemas.microsoft.com/office/drawing/2014/main" id="{9F50F93D-645C-4B2A-B78C-854AF132E6DB}"/>
              </a:ext>
            </a:extLst>
          </p:cNvPr>
          <p:cNvGraphicFramePr>
            <a:graphicFrameLocks noGrp="1"/>
          </p:cNvGraphicFramePr>
          <p:nvPr>
            <p:ph idx="13"/>
            <p:extLst>
              <p:ext uri="{D42A27DB-BD31-4B8C-83A1-F6EECF244321}">
                <p14:modId xmlns:p14="http://schemas.microsoft.com/office/powerpoint/2010/main" val="1744783783"/>
              </p:ext>
            </p:extLst>
          </p:nvPr>
        </p:nvGraphicFramePr>
        <p:xfrm>
          <a:off x="4167963" y="2453778"/>
          <a:ext cx="7996740" cy="4480560"/>
        </p:xfrm>
        <a:graphic>
          <a:graphicData uri="http://schemas.openxmlformats.org/drawingml/2006/table">
            <a:tbl>
              <a:tblPr firstRow="1" bandRow="1">
                <a:tableStyleId>{5940675A-B579-460E-94D1-54222C63F5DA}</a:tableStyleId>
              </a:tblPr>
              <a:tblGrid>
                <a:gridCol w="1599348">
                  <a:extLst>
                    <a:ext uri="{9D8B030D-6E8A-4147-A177-3AD203B41FA5}">
                      <a16:colId xmlns:a16="http://schemas.microsoft.com/office/drawing/2014/main" val="851462333"/>
                    </a:ext>
                  </a:extLst>
                </a:gridCol>
                <a:gridCol w="1599348">
                  <a:extLst>
                    <a:ext uri="{9D8B030D-6E8A-4147-A177-3AD203B41FA5}">
                      <a16:colId xmlns:a16="http://schemas.microsoft.com/office/drawing/2014/main" val="2331220313"/>
                    </a:ext>
                  </a:extLst>
                </a:gridCol>
                <a:gridCol w="1599348">
                  <a:extLst>
                    <a:ext uri="{9D8B030D-6E8A-4147-A177-3AD203B41FA5}">
                      <a16:colId xmlns:a16="http://schemas.microsoft.com/office/drawing/2014/main" val="3348742792"/>
                    </a:ext>
                  </a:extLst>
                </a:gridCol>
                <a:gridCol w="1599348">
                  <a:extLst>
                    <a:ext uri="{9D8B030D-6E8A-4147-A177-3AD203B41FA5}">
                      <a16:colId xmlns:a16="http://schemas.microsoft.com/office/drawing/2014/main" val="1410614038"/>
                    </a:ext>
                  </a:extLst>
                </a:gridCol>
                <a:gridCol w="1599348">
                  <a:extLst>
                    <a:ext uri="{9D8B030D-6E8A-4147-A177-3AD203B41FA5}">
                      <a16:colId xmlns:a16="http://schemas.microsoft.com/office/drawing/2014/main" val="160609573"/>
                    </a:ext>
                  </a:extLst>
                </a:gridCol>
              </a:tblGrid>
              <a:tr h="370840">
                <a:tc>
                  <a:txBody>
                    <a:bodyPr/>
                    <a:lstStyle/>
                    <a:p>
                      <a:pPr algn="ctr"/>
                      <a:r>
                        <a:rPr lang="en-US" sz="3600" dirty="0"/>
                        <a:t>’22</a:t>
                      </a:r>
                    </a:p>
                  </a:txBody>
                  <a:tcPr>
                    <a:solidFill>
                      <a:srgbClr val="92D050"/>
                    </a:solidFill>
                  </a:tcPr>
                </a:tc>
                <a:tc>
                  <a:txBody>
                    <a:bodyPr/>
                    <a:lstStyle/>
                    <a:p>
                      <a:pPr algn="ctr"/>
                      <a:r>
                        <a:rPr lang="en-US" sz="3600" dirty="0"/>
                        <a:t>’23-’27</a:t>
                      </a:r>
                    </a:p>
                  </a:txBody>
                  <a:tcPr>
                    <a:solidFill>
                      <a:srgbClr val="92D050"/>
                    </a:solidFill>
                  </a:tcPr>
                </a:tc>
                <a:tc>
                  <a:txBody>
                    <a:bodyPr/>
                    <a:lstStyle/>
                    <a:p>
                      <a:r>
                        <a:rPr lang="en-US" sz="3600" dirty="0"/>
                        <a:t>’28-‘32</a:t>
                      </a:r>
                    </a:p>
                  </a:txBody>
                  <a:tcPr>
                    <a:solidFill>
                      <a:srgbClr val="92D050"/>
                    </a:solidFill>
                  </a:tcPr>
                </a:tc>
                <a:tc>
                  <a:txBody>
                    <a:bodyPr/>
                    <a:lstStyle/>
                    <a:p>
                      <a:r>
                        <a:rPr lang="en-US" sz="3600" dirty="0"/>
                        <a:t>‘33–‘37</a:t>
                      </a:r>
                    </a:p>
                  </a:txBody>
                  <a:tcPr>
                    <a:solidFill>
                      <a:srgbClr val="92D050"/>
                    </a:solidFill>
                  </a:tcPr>
                </a:tc>
                <a:tc>
                  <a:txBody>
                    <a:bodyPr/>
                    <a:lstStyle/>
                    <a:p>
                      <a:r>
                        <a:rPr lang="en-US" sz="3600" dirty="0"/>
                        <a:t>‘38-’42</a:t>
                      </a:r>
                    </a:p>
                  </a:txBody>
                  <a:tcPr>
                    <a:solidFill>
                      <a:srgbClr val="92D050"/>
                    </a:solidFill>
                  </a:tcPr>
                </a:tc>
                <a:extLst>
                  <a:ext uri="{0D108BD9-81ED-4DB2-BD59-A6C34878D82A}">
                    <a16:rowId xmlns:a16="http://schemas.microsoft.com/office/drawing/2014/main" val="1424559224"/>
                  </a:ext>
                </a:extLst>
              </a:tr>
              <a:tr h="496521">
                <a:tc>
                  <a:txBody>
                    <a:bodyPr/>
                    <a:lstStyle/>
                    <a:p>
                      <a:pPr algn="ctr"/>
                      <a:r>
                        <a:rPr lang="en-US" sz="3600" dirty="0"/>
                        <a:t>51</a:t>
                      </a:r>
                    </a:p>
                  </a:txBody>
                  <a:tcPr/>
                </a:tc>
                <a:tc>
                  <a:txBody>
                    <a:bodyPr/>
                    <a:lstStyle/>
                    <a:p>
                      <a:pPr algn="ctr"/>
                      <a:r>
                        <a:rPr lang="en-US" sz="3600" dirty="0"/>
                        <a:t>33</a:t>
                      </a:r>
                    </a:p>
                  </a:txBody>
                  <a:tcPr/>
                </a:tc>
                <a:tc>
                  <a:txBody>
                    <a:bodyPr/>
                    <a:lstStyle/>
                    <a:p>
                      <a:pPr algn="ctr"/>
                      <a:r>
                        <a:rPr lang="en-US" sz="3600" dirty="0"/>
                        <a:t>19</a:t>
                      </a:r>
                    </a:p>
                  </a:txBody>
                  <a:tcPr/>
                </a:tc>
                <a:tc>
                  <a:txBody>
                    <a:bodyPr/>
                    <a:lstStyle/>
                    <a:p>
                      <a:pPr algn="ctr"/>
                      <a:r>
                        <a:rPr lang="en-US" sz="3600" dirty="0"/>
                        <a:t>19</a:t>
                      </a:r>
                    </a:p>
                  </a:txBody>
                  <a:tcPr/>
                </a:tc>
                <a:tc>
                  <a:txBody>
                    <a:bodyPr/>
                    <a:lstStyle/>
                    <a:p>
                      <a:pPr algn="ctr"/>
                      <a:r>
                        <a:rPr lang="en-US" sz="3600" dirty="0"/>
                        <a:t>17</a:t>
                      </a:r>
                    </a:p>
                  </a:txBody>
                  <a:tcPr/>
                </a:tc>
                <a:extLst>
                  <a:ext uri="{0D108BD9-81ED-4DB2-BD59-A6C34878D82A}">
                    <a16:rowId xmlns:a16="http://schemas.microsoft.com/office/drawing/2014/main" val="2824746874"/>
                  </a:ext>
                </a:extLst>
              </a:tr>
              <a:tr h="370840">
                <a:tc>
                  <a:txBody>
                    <a:bodyPr/>
                    <a:lstStyle/>
                    <a:p>
                      <a:pPr algn="ctr"/>
                      <a:r>
                        <a:rPr lang="en-US" sz="3600" dirty="0"/>
                        <a:t>19</a:t>
                      </a:r>
                    </a:p>
                  </a:txBody>
                  <a:tcPr/>
                </a:tc>
                <a:tc>
                  <a:txBody>
                    <a:bodyPr/>
                    <a:lstStyle/>
                    <a:p>
                      <a:pPr algn="ctr"/>
                      <a:r>
                        <a:rPr lang="en-US" sz="3600" dirty="0"/>
                        <a:t>26</a:t>
                      </a:r>
                    </a:p>
                  </a:txBody>
                  <a:tcPr/>
                </a:tc>
                <a:tc>
                  <a:txBody>
                    <a:bodyPr/>
                    <a:lstStyle/>
                    <a:p>
                      <a:pPr algn="ctr"/>
                      <a:r>
                        <a:rPr lang="en-US" sz="3600" dirty="0"/>
                        <a:t>24</a:t>
                      </a:r>
                    </a:p>
                  </a:txBody>
                  <a:tcPr/>
                </a:tc>
                <a:tc>
                  <a:txBody>
                    <a:bodyPr/>
                    <a:lstStyle/>
                    <a:p>
                      <a:pPr algn="ctr"/>
                      <a:r>
                        <a:rPr lang="en-US" sz="3600" dirty="0"/>
                        <a:t>19</a:t>
                      </a:r>
                    </a:p>
                  </a:txBody>
                  <a:tcPr/>
                </a:tc>
                <a:tc>
                  <a:txBody>
                    <a:bodyPr/>
                    <a:lstStyle/>
                    <a:p>
                      <a:pPr algn="ctr"/>
                      <a:r>
                        <a:rPr lang="en-US" sz="3600" dirty="0"/>
                        <a:t>21</a:t>
                      </a:r>
                    </a:p>
                  </a:txBody>
                  <a:tcPr/>
                </a:tc>
                <a:extLst>
                  <a:ext uri="{0D108BD9-81ED-4DB2-BD59-A6C34878D82A}">
                    <a16:rowId xmlns:a16="http://schemas.microsoft.com/office/drawing/2014/main" val="616258039"/>
                  </a:ext>
                </a:extLst>
              </a:tr>
              <a:tr h="370840">
                <a:tc>
                  <a:txBody>
                    <a:bodyPr/>
                    <a:lstStyle/>
                    <a:p>
                      <a:pPr algn="ctr"/>
                      <a:r>
                        <a:rPr lang="en-US" sz="3600" dirty="0"/>
                        <a:t>15</a:t>
                      </a:r>
                    </a:p>
                  </a:txBody>
                  <a:tcPr/>
                </a:tc>
                <a:tc>
                  <a:txBody>
                    <a:bodyPr/>
                    <a:lstStyle/>
                    <a:p>
                      <a:pPr algn="ctr"/>
                      <a:r>
                        <a:rPr lang="en-US" sz="3600" dirty="0"/>
                        <a:t>14</a:t>
                      </a:r>
                    </a:p>
                  </a:txBody>
                  <a:tcPr/>
                </a:tc>
                <a:tc>
                  <a:txBody>
                    <a:bodyPr/>
                    <a:lstStyle/>
                    <a:p>
                      <a:pPr algn="ctr"/>
                      <a:r>
                        <a:rPr lang="en-US" sz="3600" dirty="0"/>
                        <a:t>16</a:t>
                      </a:r>
                    </a:p>
                  </a:txBody>
                  <a:tcPr/>
                </a:tc>
                <a:tc>
                  <a:txBody>
                    <a:bodyPr/>
                    <a:lstStyle/>
                    <a:p>
                      <a:pPr algn="ctr"/>
                      <a:r>
                        <a:rPr lang="en-US" sz="3600" dirty="0"/>
                        <a:t>11</a:t>
                      </a:r>
                    </a:p>
                  </a:txBody>
                  <a:tcPr/>
                </a:tc>
                <a:tc>
                  <a:txBody>
                    <a:bodyPr/>
                    <a:lstStyle/>
                    <a:p>
                      <a:pPr algn="ctr"/>
                      <a:r>
                        <a:rPr lang="en-US" sz="3600" dirty="0"/>
                        <a:t>12</a:t>
                      </a:r>
                    </a:p>
                  </a:txBody>
                  <a:tcPr/>
                </a:tc>
                <a:extLst>
                  <a:ext uri="{0D108BD9-81ED-4DB2-BD59-A6C34878D82A}">
                    <a16:rowId xmlns:a16="http://schemas.microsoft.com/office/drawing/2014/main" val="2314921198"/>
                  </a:ext>
                </a:extLst>
              </a:tr>
              <a:tr h="370840">
                <a:tc>
                  <a:txBody>
                    <a:bodyPr/>
                    <a:lstStyle/>
                    <a:p>
                      <a:pPr algn="ctr"/>
                      <a:r>
                        <a:rPr lang="en-US" sz="3600" dirty="0"/>
                        <a:t>11</a:t>
                      </a:r>
                    </a:p>
                  </a:txBody>
                  <a:tcPr/>
                </a:tc>
                <a:tc>
                  <a:txBody>
                    <a:bodyPr/>
                    <a:lstStyle/>
                    <a:p>
                      <a:pPr algn="ctr"/>
                      <a:r>
                        <a:rPr lang="en-US" sz="3600" dirty="0"/>
                        <a:t>18</a:t>
                      </a:r>
                    </a:p>
                  </a:txBody>
                  <a:tcPr/>
                </a:tc>
                <a:tc>
                  <a:txBody>
                    <a:bodyPr/>
                    <a:lstStyle/>
                    <a:p>
                      <a:pPr algn="ctr"/>
                      <a:r>
                        <a:rPr lang="en-US" sz="3600" dirty="0"/>
                        <a:t>14</a:t>
                      </a:r>
                    </a:p>
                  </a:txBody>
                  <a:tcPr/>
                </a:tc>
                <a:tc>
                  <a:txBody>
                    <a:bodyPr/>
                    <a:lstStyle/>
                    <a:p>
                      <a:pPr algn="ctr"/>
                      <a:r>
                        <a:rPr lang="en-US" sz="3600" dirty="0"/>
                        <a:t>18</a:t>
                      </a:r>
                    </a:p>
                  </a:txBody>
                  <a:tcPr/>
                </a:tc>
                <a:tc>
                  <a:txBody>
                    <a:bodyPr/>
                    <a:lstStyle/>
                    <a:p>
                      <a:pPr algn="ctr"/>
                      <a:r>
                        <a:rPr lang="en-US" sz="3600" dirty="0"/>
                        <a:t>13</a:t>
                      </a:r>
                    </a:p>
                  </a:txBody>
                  <a:tcPr/>
                </a:tc>
                <a:extLst>
                  <a:ext uri="{0D108BD9-81ED-4DB2-BD59-A6C34878D82A}">
                    <a16:rowId xmlns:a16="http://schemas.microsoft.com/office/drawing/2014/main" val="3887458394"/>
                  </a:ext>
                </a:extLst>
              </a:tr>
              <a:tr h="370840">
                <a:tc>
                  <a:txBody>
                    <a:bodyPr/>
                    <a:lstStyle/>
                    <a:p>
                      <a:pPr algn="ctr"/>
                      <a:r>
                        <a:rPr lang="en-US" sz="3600" dirty="0"/>
                        <a:t>3</a:t>
                      </a:r>
                    </a:p>
                  </a:txBody>
                  <a:tcPr/>
                </a:tc>
                <a:tc>
                  <a:txBody>
                    <a:bodyPr/>
                    <a:lstStyle/>
                    <a:p>
                      <a:pPr algn="ctr"/>
                      <a:r>
                        <a:rPr lang="en-US" sz="3600" dirty="0"/>
                        <a:t>6</a:t>
                      </a:r>
                    </a:p>
                  </a:txBody>
                  <a:tcPr/>
                </a:tc>
                <a:tc>
                  <a:txBody>
                    <a:bodyPr/>
                    <a:lstStyle/>
                    <a:p>
                      <a:pPr algn="ctr"/>
                      <a:r>
                        <a:rPr lang="en-US" sz="3600" dirty="0"/>
                        <a:t>3</a:t>
                      </a:r>
                    </a:p>
                  </a:txBody>
                  <a:tcPr/>
                </a:tc>
                <a:tc>
                  <a:txBody>
                    <a:bodyPr/>
                    <a:lstStyle/>
                    <a:p>
                      <a:pPr algn="ctr"/>
                      <a:r>
                        <a:rPr lang="en-US" sz="3600" dirty="0"/>
                        <a:t>2</a:t>
                      </a:r>
                    </a:p>
                  </a:txBody>
                  <a:tcPr/>
                </a:tc>
                <a:tc>
                  <a:txBody>
                    <a:bodyPr/>
                    <a:lstStyle/>
                    <a:p>
                      <a:pPr algn="ctr"/>
                      <a:r>
                        <a:rPr lang="en-US" sz="3600" dirty="0"/>
                        <a:t>1</a:t>
                      </a:r>
                    </a:p>
                  </a:txBody>
                  <a:tcPr/>
                </a:tc>
                <a:extLst>
                  <a:ext uri="{0D108BD9-81ED-4DB2-BD59-A6C34878D82A}">
                    <a16:rowId xmlns:a16="http://schemas.microsoft.com/office/drawing/2014/main" val="1579276047"/>
                  </a:ext>
                </a:extLst>
              </a:tr>
              <a:tr h="370840">
                <a:tc>
                  <a:txBody>
                    <a:bodyPr/>
                    <a:lstStyle/>
                    <a:p>
                      <a:pPr algn="ctr"/>
                      <a:r>
                        <a:rPr lang="en-US" sz="3600" dirty="0"/>
                        <a:t>2</a:t>
                      </a:r>
                    </a:p>
                  </a:txBody>
                  <a:tcPr/>
                </a:tc>
                <a:tc>
                  <a:txBody>
                    <a:bodyPr/>
                    <a:lstStyle/>
                    <a:p>
                      <a:pPr algn="ctr"/>
                      <a:r>
                        <a:rPr lang="en-US" sz="3600" dirty="0"/>
                        <a:t>7</a:t>
                      </a:r>
                    </a:p>
                  </a:txBody>
                  <a:tcPr/>
                </a:tc>
                <a:tc>
                  <a:txBody>
                    <a:bodyPr/>
                    <a:lstStyle/>
                    <a:p>
                      <a:pPr algn="ctr"/>
                      <a:r>
                        <a:rPr lang="en-US" sz="3600" dirty="0"/>
                        <a:t>2</a:t>
                      </a:r>
                    </a:p>
                  </a:txBody>
                  <a:tcPr/>
                </a:tc>
                <a:tc>
                  <a:txBody>
                    <a:bodyPr/>
                    <a:lstStyle/>
                    <a:p>
                      <a:pPr algn="ctr"/>
                      <a:r>
                        <a:rPr lang="en-US" sz="3600" dirty="0"/>
                        <a:t>0</a:t>
                      </a:r>
                    </a:p>
                  </a:txBody>
                  <a:tcPr/>
                </a:tc>
                <a:tc>
                  <a:txBody>
                    <a:bodyPr/>
                    <a:lstStyle/>
                    <a:p>
                      <a:pPr algn="ctr"/>
                      <a:r>
                        <a:rPr lang="en-US" sz="3600" dirty="0"/>
                        <a:t>2</a:t>
                      </a:r>
                    </a:p>
                  </a:txBody>
                  <a:tcPr/>
                </a:tc>
                <a:extLst>
                  <a:ext uri="{0D108BD9-81ED-4DB2-BD59-A6C34878D82A}">
                    <a16:rowId xmlns:a16="http://schemas.microsoft.com/office/drawing/2014/main" val="1452260768"/>
                  </a:ext>
                </a:extLst>
              </a:tr>
            </a:tbl>
          </a:graphicData>
        </a:graphic>
      </p:graphicFrame>
      <p:sp>
        <p:nvSpPr>
          <p:cNvPr id="4" name="Content Placeholder 3"/>
          <p:cNvSpPr>
            <a:spLocks noGrp="1"/>
          </p:cNvSpPr>
          <p:nvPr>
            <p:ph idx="14"/>
          </p:nvPr>
        </p:nvSpPr>
        <p:spPr/>
        <p:txBody>
          <a:bodyPr/>
          <a:lstStyle/>
          <a:p>
            <a:endParaRPr lang="en-US" dirty="0"/>
          </a:p>
        </p:txBody>
      </p:sp>
      <p:sp>
        <p:nvSpPr>
          <p:cNvPr id="9" name="Slide Number Placeholder 8"/>
          <p:cNvSpPr>
            <a:spLocks noGrp="1"/>
          </p:cNvSpPr>
          <p:nvPr>
            <p:ph type="sldNum" sz="quarter" idx="12"/>
          </p:nvPr>
        </p:nvSpPr>
        <p:spPr/>
        <p:txBody>
          <a:bodyPr/>
          <a:lstStyle/>
          <a:p>
            <a:fld id="{31EAA74C-7368-EF47-8F0F-C6759A5A65D8}" type="slidenum">
              <a:rPr lang="en-US" smtClean="0"/>
              <a:pPr/>
              <a:t>20</a:t>
            </a:fld>
            <a:endParaRPr lang="en-US" dirty="0"/>
          </a:p>
        </p:txBody>
      </p:sp>
      <p:sp>
        <p:nvSpPr>
          <p:cNvPr id="12" name="TextBox 11">
            <a:extLst>
              <a:ext uri="{FF2B5EF4-FFF2-40B4-BE49-F238E27FC236}">
                <a16:creationId xmlns:a16="http://schemas.microsoft.com/office/drawing/2014/main" id="{D3BBFC78-43BB-4620-8AA7-A32FF3B5EA87}"/>
              </a:ext>
            </a:extLst>
          </p:cNvPr>
          <p:cNvSpPr txBox="1"/>
          <p:nvPr/>
        </p:nvSpPr>
        <p:spPr>
          <a:xfrm>
            <a:off x="606057" y="3114454"/>
            <a:ext cx="3636334" cy="660104"/>
          </a:xfrm>
          <a:prstGeom prst="rect">
            <a:avLst/>
          </a:prstGeom>
          <a:noFill/>
        </p:spPr>
        <p:txBody>
          <a:bodyPr wrap="square" rtlCol="0">
            <a:spAutoFit/>
          </a:bodyPr>
          <a:lstStyle/>
          <a:p>
            <a:pPr algn="l"/>
            <a:r>
              <a:rPr lang="en-US" dirty="0"/>
              <a:t>0 to $1 M</a:t>
            </a:r>
          </a:p>
        </p:txBody>
      </p:sp>
      <p:sp>
        <p:nvSpPr>
          <p:cNvPr id="14" name="TextBox 13">
            <a:extLst>
              <a:ext uri="{FF2B5EF4-FFF2-40B4-BE49-F238E27FC236}">
                <a16:creationId xmlns:a16="http://schemas.microsoft.com/office/drawing/2014/main" id="{3A26301A-213B-4021-A0DF-C83D28EFB420}"/>
              </a:ext>
            </a:extLst>
          </p:cNvPr>
          <p:cNvSpPr txBox="1"/>
          <p:nvPr/>
        </p:nvSpPr>
        <p:spPr>
          <a:xfrm>
            <a:off x="545537" y="3757046"/>
            <a:ext cx="3561906" cy="646331"/>
          </a:xfrm>
          <a:prstGeom prst="rect">
            <a:avLst/>
          </a:prstGeom>
          <a:noFill/>
        </p:spPr>
        <p:txBody>
          <a:bodyPr wrap="square" rtlCol="0">
            <a:spAutoFit/>
          </a:bodyPr>
          <a:lstStyle/>
          <a:p>
            <a:pPr algn="l"/>
            <a:r>
              <a:rPr lang="en-US" dirty="0"/>
              <a:t>$1 M to $5 M</a:t>
            </a:r>
          </a:p>
        </p:txBody>
      </p:sp>
      <p:sp>
        <p:nvSpPr>
          <p:cNvPr id="15" name="TextBox 14">
            <a:extLst>
              <a:ext uri="{FF2B5EF4-FFF2-40B4-BE49-F238E27FC236}">
                <a16:creationId xmlns:a16="http://schemas.microsoft.com/office/drawing/2014/main" id="{47BEFA41-F19E-483A-A6B8-BFFC66EF35FE}"/>
              </a:ext>
            </a:extLst>
          </p:cNvPr>
          <p:cNvSpPr txBox="1"/>
          <p:nvPr/>
        </p:nvSpPr>
        <p:spPr>
          <a:xfrm>
            <a:off x="545537" y="4441370"/>
            <a:ext cx="3599120" cy="646331"/>
          </a:xfrm>
          <a:prstGeom prst="rect">
            <a:avLst/>
          </a:prstGeom>
          <a:noFill/>
        </p:spPr>
        <p:txBody>
          <a:bodyPr wrap="square" rtlCol="0">
            <a:spAutoFit/>
          </a:bodyPr>
          <a:lstStyle/>
          <a:p>
            <a:pPr algn="l"/>
            <a:r>
              <a:rPr lang="en-US" dirty="0"/>
              <a:t>$5 M to $10 M</a:t>
            </a:r>
          </a:p>
        </p:txBody>
      </p:sp>
      <p:sp>
        <p:nvSpPr>
          <p:cNvPr id="16" name="TextBox 15">
            <a:extLst>
              <a:ext uri="{FF2B5EF4-FFF2-40B4-BE49-F238E27FC236}">
                <a16:creationId xmlns:a16="http://schemas.microsoft.com/office/drawing/2014/main" id="{DFAD4CEE-AB85-402F-9B0C-DE55386330EA}"/>
              </a:ext>
            </a:extLst>
          </p:cNvPr>
          <p:cNvSpPr txBox="1"/>
          <p:nvPr/>
        </p:nvSpPr>
        <p:spPr>
          <a:xfrm>
            <a:off x="545537" y="5057162"/>
            <a:ext cx="3806454" cy="646331"/>
          </a:xfrm>
          <a:prstGeom prst="rect">
            <a:avLst/>
          </a:prstGeom>
          <a:noFill/>
        </p:spPr>
        <p:txBody>
          <a:bodyPr wrap="square" rtlCol="0">
            <a:spAutoFit/>
          </a:bodyPr>
          <a:lstStyle/>
          <a:p>
            <a:pPr algn="l"/>
            <a:r>
              <a:rPr lang="en-US" dirty="0"/>
              <a:t>$10 M to $50 M</a:t>
            </a:r>
          </a:p>
        </p:txBody>
      </p:sp>
      <p:sp>
        <p:nvSpPr>
          <p:cNvPr id="17" name="TextBox 16">
            <a:extLst>
              <a:ext uri="{FF2B5EF4-FFF2-40B4-BE49-F238E27FC236}">
                <a16:creationId xmlns:a16="http://schemas.microsoft.com/office/drawing/2014/main" id="{FFEE34D1-20B5-4319-9FEC-215CE85F2A1E}"/>
              </a:ext>
            </a:extLst>
          </p:cNvPr>
          <p:cNvSpPr txBox="1"/>
          <p:nvPr/>
        </p:nvSpPr>
        <p:spPr>
          <a:xfrm>
            <a:off x="545537" y="5682904"/>
            <a:ext cx="3806454" cy="646331"/>
          </a:xfrm>
          <a:prstGeom prst="rect">
            <a:avLst/>
          </a:prstGeom>
          <a:noFill/>
        </p:spPr>
        <p:txBody>
          <a:bodyPr wrap="square" rtlCol="0">
            <a:spAutoFit/>
          </a:bodyPr>
          <a:lstStyle/>
          <a:p>
            <a:pPr algn="l"/>
            <a:r>
              <a:rPr lang="en-US" dirty="0"/>
              <a:t>$50 M to $100 M</a:t>
            </a:r>
          </a:p>
        </p:txBody>
      </p:sp>
      <p:sp>
        <p:nvSpPr>
          <p:cNvPr id="18" name="TextBox 17">
            <a:extLst>
              <a:ext uri="{FF2B5EF4-FFF2-40B4-BE49-F238E27FC236}">
                <a16:creationId xmlns:a16="http://schemas.microsoft.com/office/drawing/2014/main" id="{86700958-7A38-4A20-A87D-AC6492329427}"/>
              </a:ext>
            </a:extLst>
          </p:cNvPr>
          <p:cNvSpPr txBox="1"/>
          <p:nvPr/>
        </p:nvSpPr>
        <p:spPr>
          <a:xfrm>
            <a:off x="545537" y="6288007"/>
            <a:ext cx="4072810" cy="646331"/>
          </a:xfrm>
          <a:prstGeom prst="rect">
            <a:avLst/>
          </a:prstGeom>
          <a:noFill/>
        </p:spPr>
        <p:txBody>
          <a:bodyPr wrap="square" rtlCol="0">
            <a:spAutoFit/>
          </a:bodyPr>
          <a:lstStyle/>
          <a:p>
            <a:pPr algn="l"/>
            <a:r>
              <a:rPr lang="en-US" dirty="0"/>
              <a:t>$100 M to more</a:t>
            </a:r>
          </a:p>
        </p:txBody>
      </p:sp>
      <p:sp>
        <p:nvSpPr>
          <p:cNvPr id="19" name="TextBox 18">
            <a:extLst>
              <a:ext uri="{FF2B5EF4-FFF2-40B4-BE49-F238E27FC236}">
                <a16:creationId xmlns:a16="http://schemas.microsoft.com/office/drawing/2014/main" id="{45E3E36E-D9F6-4D5E-86B1-DCEF33B6FEBD}"/>
              </a:ext>
            </a:extLst>
          </p:cNvPr>
          <p:cNvSpPr txBox="1"/>
          <p:nvPr/>
        </p:nvSpPr>
        <p:spPr>
          <a:xfrm>
            <a:off x="6052608" y="1856016"/>
            <a:ext cx="4667693" cy="646331"/>
          </a:xfrm>
          <a:prstGeom prst="rect">
            <a:avLst/>
          </a:prstGeom>
          <a:noFill/>
        </p:spPr>
        <p:txBody>
          <a:bodyPr wrap="square" rtlCol="0">
            <a:spAutoFit/>
          </a:bodyPr>
          <a:lstStyle/>
          <a:p>
            <a:r>
              <a:rPr lang="en-US" dirty="0"/>
              <a:t>How Many Projects?</a:t>
            </a:r>
          </a:p>
        </p:txBody>
      </p:sp>
    </p:spTree>
    <p:extLst>
      <p:ext uri="{BB962C8B-B14F-4D97-AF65-F5344CB8AC3E}">
        <p14:creationId xmlns:p14="http://schemas.microsoft.com/office/powerpoint/2010/main" val="1841581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A9DFF34-CDB2-486D-82ED-0FCA74BB8B3D}"/>
              </a:ext>
            </a:extLst>
          </p:cNvPr>
          <p:cNvGraphicFramePr>
            <a:graphicFrameLocks noGrp="1"/>
          </p:cNvGraphicFramePr>
          <p:nvPr>
            <p:ph idx="13"/>
            <p:extLst>
              <p:ext uri="{D42A27DB-BD31-4B8C-83A1-F6EECF244321}">
                <p14:modId xmlns:p14="http://schemas.microsoft.com/office/powerpoint/2010/main" val="2237621637"/>
              </p:ext>
            </p:extLst>
          </p:nvPr>
        </p:nvGraphicFramePr>
        <p:xfrm>
          <a:off x="546100" y="1663700"/>
          <a:ext cx="11934825" cy="7138988"/>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8C748376-85E7-4032-8065-A4EE9FDE4A10}"/>
              </a:ext>
            </a:extLst>
          </p:cNvPr>
          <p:cNvSpPr>
            <a:spLocks noGrp="1"/>
          </p:cNvSpPr>
          <p:nvPr>
            <p:ph type="ctrTitle"/>
          </p:nvPr>
        </p:nvSpPr>
        <p:spPr/>
        <p:txBody>
          <a:bodyPr/>
          <a:lstStyle/>
          <a:p>
            <a:r>
              <a:rPr lang="en-US" dirty="0"/>
              <a:t>2022 Capital Plans</a:t>
            </a:r>
          </a:p>
        </p:txBody>
      </p:sp>
      <p:sp>
        <p:nvSpPr>
          <p:cNvPr id="4" name="Slide Number Placeholder 3">
            <a:extLst>
              <a:ext uri="{FF2B5EF4-FFF2-40B4-BE49-F238E27FC236}">
                <a16:creationId xmlns:a16="http://schemas.microsoft.com/office/drawing/2014/main" id="{94FC46A1-DBF4-4659-AA5B-D76A76BA1BBA}"/>
              </a:ext>
            </a:extLst>
          </p:cNvPr>
          <p:cNvSpPr>
            <a:spLocks noGrp="1"/>
          </p:cNvSpPr>
          <p:nvPr>
            <p:ph type="sldNum" sz="quarter" idx="12"/>
          </p:nvPr>
        </p:nvSpPr>
        <p:spPr/>
        <p:txBody>
          <a:bodyPr/>
          <a:lstStyle/>
          <a:p>
            <a:fld id="{31EAA74C-7368-EF47-8F0F-C6759A5A65D8}" type="slidenum">
              <a:rPr lang="en-US" smtClean="0"/>
              <a:pPr/>
              <a:t>21</a:t>
            </a:fld>
            <a:endParaRPr lang="en-US" dirty="0"/>
          </a:p>
        </p:txBody>
      </p:sp>
      <p:sp>
        <p:nvSpPr>
          <p:cNvPr id="10" name="TextBox 9">
            <a:extLst>
              <a:ext uri="{FF2B5EF4-FFF2-40B4-BE49-F238E27FC236}">
                <a16:creationId xmlns:a16="http://schemas.microsoft.com/office/drawing/2014/main" id="{DF6432AE-BA3D-4144-928C-DF7C160C2589}"/>
              </a:ext>
            </a:extLst>
          </p:cNvPr>
          <p:cNvSpPr txBox="1"/>
          <p:nvPr/>
        </p:nvSpPr>
        <p:spPr>
          <a:xfrm>
            <a:off x="342337" y="1828111"/>
            <a:ext cx="3962963" cy="1200329"/>
          </a:xfrm>
          <a:prstGeom prst="rect">
            <a:avLst/>
          </a:prstGeom>
          <a:noFill/>
        </p:spPr>
        <p:txBody>
          <a:bodyPr wrap="square" rtlCol="0">
            <a:spAutoFit/>
          </a:bodyPr>
          <a:lstStyle/>
          <a:p>
            <a:pPr algn="l"/>
            <a:r>
              <a:rPr lang="en-US" dirty="0"/>
              <a:t>Total Capital Plans $938,940,855</a:t>
            </a:r>
          </a:p>
        </p:txBody>
      </p:sp>
    </p:spTree>
    <p:extLst>
      <p:ext uri="{BB962C8B-B14F-4D97-AF65-F5344CB8AC3E}">
        <p14:creationId xmlns:p14="http://schemas.microsoft.com/office/powerpoint/2010/main" val="199585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79CA4E7F-3F44-487E-B415-22F2E2091F2E}"/>
              </a:ext>
            </a:extLst>
          </p:cNvPr>
          <p:cNvGraphicFramePr>
            <a:graphicFrameLocks noGrp="1"/>
          </p:cNvGraphicFramePr>
          <p:nvPr>
            <p:ph idx="13"/>
            <p:extLst>
              <p:ext uri="{D42A27DB-BD31-4B8C-83A1-F6EECF244321}">
                <p14:modId xmlns:p14="http://schemas.microsoft.com/office/powerpoint/2010/main" val="144029952"/>
              </p:ext>
            </p:extLst>
          </p:nvPr>
        </p:nvGraphicFramePr>
        <p:xfrm>
          <a:off x="546629" y="1828111"/>
          <a:ext cx="11934825" cy="6783388"/>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17C81AEC-4C02-4919-B224-FDB3DDC23EDC}"/>
              </a:ext>
            </a:extLst>
          </p:cNvPr>
          <p:cNvSpPr>
            <a:spLocks noGrp="1"/>
          </p:cNvSpPr>
          <p:nvPr>
            <p:ph type="ctrTitle"/>
          </p:nvPr>
        </p:nvSpPr>
        <p:spPr/>
        <p:txBody>
          <a:bodyPr/>
          <a:lstStyle/>
          <a:p>
            <a:r>
              <a:rPr lang="en-US" dirty="0"/>
              <a:t>2023 – 2027 Capital Plans</a:t>
            </a:r>
          </a:p>
        </p:txBody>
      </p:sp>
      <p:sp>
        <p:nvSpPr>
          <p:cNvPr id="4" name="Slide Number Placeholder 3">
            <a:extLst>
              <a:ext uri="{FF2B5EF4-FFF2-40B4-BE49-F238E27FC236}">
                <a16:creationId xmlns:a16="http://schemas.microsoft.com/office/drawing/2014/main" id="{1BE9D104-2475-48AC-AAE1-55CAB191E54C}"/>
              </a:ext>
            </a:extLst>
          </p:cNvPr>
          <p:cNvSpPr>
            <a:spLocks noGrp="1"/>
          </p:cNvSpPr>
          <p:nvPr>
            <p:ph type="sldNum" sz="quarter" idx="12"/>
          </p:nvPr>
        </p:nvSpPr>
        <p:spPr/>
        <p:txBody>
          <a:bodyPr/>
          <a:lstStyle/>
          <a:p>
            <a:fld id="{31EAA74C-7368-EF47-8F0F-C6759A5A65D8}" type="slidenum">
              <a:rPr lang="en-US" smtClean="0"/>
              <a:pPr/>
              <a:t>22</a:t>
            </a:fld>
            <a:endParaRPr lang="en-US" dirty="0"/>
          </a:p>
        </p:txBody>
      </p:sp>
    </p:spTree>
    <p:extLst>
      <p:ext uri="{BB962C8B-B14F-4D97-AF65-F5344CB8AC3E}">
        <p14:creationId xmlns:p14="http://schemas.microsoft.com/office/powerpoint/2010/main" val="2777686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C2325208-B72A-4967-8A4D-7C41DC5EE0FF}"/>
              </a:ext>
            </a:extLst>
          </p:cNvPr>
          <p:cNvGraphicFramePr>
            <a:graphicFrameLocks noGrp="1"/>
          </p:cNvGraphicFramePr>
          <p:nvPr>
            <p:ph idx="13"/>
            <p:extLst>
              <p:ext uri="{D42A27DB-BD31-4B8C-83A1-F6EECF244321}">
                <p14:modId xmlns:p14="http://schemas.microsoft.com/office/powerpoint/2010/main" val="846526634"/>
              </p:ext>
            </p:extLst>
          </p:nvPr>
        </p:nvGraphicFramePr>
        <p:xfrm>
          <a:off x="546629" y="2019300"/>
          <a:ext cx="11934825" cy="678338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A72B09E6-A6C6-490E-8748-0D941BBD6648}"/>
              </a:ext>
            </a:extLst>
          </p:cNvPr>
          <p:cNvSpPr>
            <a:spLocks noGrp="1"/>
          </p:cNvSpPr>
          <p:nvPr>
            <p:ph type="ctrTitle"/>
          </p:nvPr>
        </p:nvSpPr>
        <p:spPr/>
        <p:txBody>
          <a:bodyPr/>
          <a:lstStyle/>
          <a:p>
            <a:r>
              <a:rPr lang="en-US" dirty="0"/>
              <a:t>2028 – 2032 Capital Plans</a:t>
            </a:r>
          </a:p>
        </p:txBody>
      </p:sp>
      <p:sp>
        <p:nvSpPr>
          <p:cNvPr id="3" name="Slide Number Placeholder 2">
            <a:extLst>
              <a:ext uri="{FF2B5EF4-FFF2-40B4-BE49-F238E27FC236}">
                <a16:creationId xmlns:a16="http://schemas.microsoft.com/office/drawing/2014/main" id="{C2DD2821-DA87-483E-B2D6-F92CF15B5085}"/>
              </a:ext>
            </a:extLst>
          </p:cNvPr>
          <p:cNvSpPr>
            <a:spLocks noGrp="1"/>
          </p:cNvSpPr>
          <p:nvPr>
            <p:ph type="sldNum" sz="quarter" idx="12"/>
          </p:nvPr>
        </p:nvSpPr>
        <p:spPr/>
        <p:txBody>
          <a:bodyPr/>
          <a:lstStyle/>
          <a:p>
            <a:fld id="{31EAA74C-7368-EF47-8F0F-C6759A5A65D8}" type="slidenum">
              <a:rPr lang="en-US" smtClean="0"/>
              <a:pPr/>
              <a:t>23</a:t>
            </a:fld>
            <a:endParaRPr lang="en-US" dirty="0"/>
          </a:p>
        </p:txBody>
      </p:sp>
      <p:sp>
        <p:nvSpPr>
          <p:cNvPr id="6" name="TextBox 5">
            <a:extLst>
              <a:ext uri="{FF2B5EF4-FFF2-40B4-BE49-F238E27FC236}">
                <a16:creationId xmlns:a16="http://schemas.microsoft.com/office/drawing/2014/main" id="{9B61466A-EDCF-47D3-A79D-C0A9CA9AF4B1}"/>
              </a:ext>
            </a:extLst>
          </p:cNvPr>
          <p:cNvSpPr txBox="1"/>
          <p:nvPr/>
        </p:nvSpPr>
        <p:spPr>
          <a:xfrm>
            <a:off x="190206" y="2019300"/>
            <a:ext cx="4038894" cy="1200329"/>
          </a:xfrm>
          <a:prstGeom prst="rect">
            <a:avLst/>
          </a:prstGeom>
          <a:noFill/>
        </p:spPr>
        <p:txBody>
          <a:bodyPr wrap="square" rtlCol="0">
            <a:spAutoFit/>
          </a:bodyPr>
          <a:lstStyle/>
          <a:p>
            <a:pPr algn="l"/>
            <a:r>
              <a:rPr lang="en-US" dirty="0"/>
              <a:t>Total Capital Plans, $1,146,427,464</a:t>
            </a:r>
          </a:p>
        </p:txBody>
      </p:sp>
    </p:spTree>
    <p:extLst>
      <p:ext uri="{BB962C8B-B14F-4D97-AF65-F5344CB8AC3E}">
        <p14:creationId xmlns:p14="http://schemas.microsoft.com/office/powerpoint/2010/main" val="1014942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7DE6A0D-4888-4F01-BCB1-0AD887AE5B7E}"/>
              </a:ext>
            </a:extLst>
          </p:cNvPr>
          <p:cNvSpPr>
            <a:spLocks noGrp="1"/>
          </p:cNvSpPr>
          <p:nvPr>
            <p:ph idx="13"/>
          </p:nvPr>
        </p:nvSpPr>
        <p:spPr/>
        <p:txBody>
          <a:bodyPr/>
          <a:lstStyle/>
          <a:p>
            <a:endParaRPr lang="en-US"/>
          </a:p>
        </p:txBody>
      </p:sp>
      <p:sp>
        <p:nvSpPr>
          <p:cNvPr id="5" name="Title 4">
            <a:extLst>
              <a:ext uri="{FF2B5EF4-FFF2-40B4-BE49-F238E27FC236}">
                <a16:creationId xmlns:a16="http://schemas.microsoft.com/office/drawing/2014/main" id="{732E1D5F-3472-4290-A294-C0A350859B42}"/>
              </a:ext>
            </a:extLst>
          </p:cNvPr>
          <p:cNvSpPr>
            <a:spLocks noGrp="1"/>
          </p:cNvSpPr>
          <p:nvPr>
            <p:ph type="ctrTitle"/>
          </p:nvPr>
        </p:nvSpPr>
        <p:spPr/>
        <p:txBody>
          <a:bodyPr/>
          <a:lstStyle/>
          <a:p>
            <a:r>
              <a:rPr lang="en-US" dirty="0"/>
              <a:t>2033 – 2037 Capital Plans</a:t>
            </a:r>
          </a:p>
        </p:txBody>
      </p:sp>
      <p:sp>
        <p:nvSpPr>
          <p:cNvPr id="4" name="Slide Number Placeholder 3">
            <a:extLst>
              <a:ext uri="{FF2B5EF4-FFF2-40B4-BE49-F238E27FC236}">
                <a16:creationId xmlns:a16="http://schemas.microsoft.com/office/drawing/2014/main" id="{028297E7-CC97-4397-AF10-19B0833849A2}"/>
              </a:ext>
            </a:extLst>
          </p:cNvPr>
          <p:cNvSpPr>
            <a:spLocks noGrp="1"/>
          </p:cNvSpPr>
          <p:nvPr>
            <p:ph type="sldNum" sz="quarter" idx="12"/>
          </p:nvPr>
        </p:nvSpPr>
        <p:spPr/>
        <p:txBody>
          <a:bodyPr/>
          <a:lstStyle/>
          <a:p>
            <a:fld id="{31EAA74C-7368-EF47-8F0F-C6759A5A65D8}" type="slidenum">
              <a:rPr lang="en-US" smtClean="0"/>
              <a:pPr/>
              <a:t>24</a:t>
            </a:fld>
            <a:endParaRPr lang="en-US" dirty="0"/>
          </a:p>
        </p:txBody>
      </p:sp>
      <p:graphicFrame>
        <p:nvGraphicFramePr>
          <p:cNvPr id="12" name="Chart Placeholder 11">
            <a:extLst>
              <a:ext uri="{FF2B5EF4-FFF2-40B4-BE49-F238E27FC236}">
                <a16:creationId xmlns:a16="http://schemas.microsoft.com/office/drawing/2014/main" id="{EF3745B6-89E8-4F69-869A-3F8D068757C2}"/>
              </a:ext>
            </a:extLst>
          </p:cNvPr>
          <p:cNvGraphicFramePr>
            <a:graphicFrameLocks noGrp="1"/>
          </p:cNvGraphicFramePr>
          <p:nvPr>
            <p:ph type="chart" sz="quarter" idx="16"/>
            <p:extLst>
              <p:ext uri="{D42A27DB-BD31-4B8C-83A1-F6EECF244321}">
                <p14:modId xmlns:p14="http://schemas.microsoft.com/office/powerpoint/2010/main" val="3814256181"/>
              </p:ext>
            </p:extLst>
          </p:nvPr>
        </p:nvGraphicFramePr>
        <p:xfrm>
          <a:off x="546100" y="2017713"/>
          <a:ext cx="11944350" cy="657383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3818E80-5F9C-4990-A68D-6103DE34D15D}"/>
              </a:ext>
            </a:extLst>
          </p:cNvPr>
          <p:cNvSpPr txBox="1"/>
          <p:nvPr/>
        </p:nvSpPr>
        <p:spPr>
          <a:xfrm>
            <a:off x="342661" y="2026076"/>
            <a:ext cx="3770957" cy="1200329"/>
          </a:xfrm>
          <a:prstGeom prst="rect">
            <a:avLst/>
          </a:prstGeom>
          <a:noFill/>
        </p:spPr>
        <p:txBody>
          <a:bodyPr wrap="square" rtlCol="0">
            <a:spAutoFit/>
          </a:bodyPr>
          <a:lstStyle/>
          <a:p>
            <a:r>
              <a:rPr lang="en-US" dirty="0"/>
              <a:t>Total Capital Plans $611,467,426</a:t>
            </a:r>
          </a:p>
        </p:txBody>
      </p:sp>
    </p:spTree>
    <p:extLst>
      <p:ext uri="{BB962C8B-B14F-4D97-AF65-F5344CB8AC3E}">
        <p14:creationId xmlns:p14="http://schemas.microsoft.com/office/powerpoint/2010/main" val="1309902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FD0F734-052F-4F9A-A68D-C4889CC32D9E}"/>
              </a:ext>
            </a:extLst>
          </p:cNvPr>
          <p:cNvGraphicFramePr>
            <a:graphicFrameLocks noGrp="1"/>
          </p:cNvGraphicFramePr>
          <p:nvPr>
            <p:ph idx="13"/>
            <p:extLst>
              <p:ext uri="{D42A27DB-BD31-4B8C-83A1-F6EECF244321}">
                <p14:modId xmlns:p14="http://schemas.microsoft.com/office/powerpoint/2010/main" val="1699865239"/>
              </p:ext>
            </p:extLst>
          </p:nvPr>
        </p:nvGraphicFramePr>
        <p:xfrm>
          <a:off x="546629" y="2019300"/>
          <a:ext cx="11934825" cy="6783388"/>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120B2AC-77B4-493F-959F-24BA7CB949EB}"/>
              </a:ext>
            </a:extLst>
          </p:cNvPr>
          <p:cNvSpPr>
            <a:spLocks noGrp="1"/>
          </p:cNvSpPr>
          <p:nvPr>
            <p:ph type="ctrTitle"/>
          </p:nvPr>
        </p:nvSpPr>
        <p:spPr/>
        <p:txBody>
          <a:bodyPr/>
          <a:lstStyle/>
          <a:p>
            <a:r>
              <a:rPr lang="en-US" dirty="0"/>
              <a:t>2038 – 2042 Capital Plans</a:t>
            </a:r>
          </a:p>
        </p:txBody>
      </p:sp>
      <p:sp>
        <p:nvSpPr>
          <p:cNvPr id="4" name="Slide Number Placeholder 3">
            <a:extLst>
              <a:ext uri="{FF2B5EF4-FFF2-40B4-BE49-F238E27FC236}">
                <a16:creationId xmlns:a16="http://schemas.microsoft.com/office/drawing/2014/main" id="{D3B497B9-D05E-49FE-BE57-8560C2A79550}"/>
              </a:ext>
            </a:extLst>
          </p:cNvPr>
          <p:cNvSpPr>
            <a:spLocks noGrp="1"/>
          </p:cNvSpPr>
          <p:nvPr>
            <p:ph type="sldNum" sz="quarter" idx="12"/>
          </p:nvPr>
        </p:nvSpPr>
        <p:spPr/>
        <p:txBody>
          <a:bodyPr/>
          <a:lstStyle/>
          <a:p>
            <a:fld id="{31EAA74C-7368-EF47-8F0F-C6759A5A65D8}" type="slidenum">
              <a:rPr lang="en-US" smtClean="0"/>
              <a:pPr/>
              <a:t>25</a:t>
            </a:fld>
            <a:endParaRPr lang="en-US" dirty="0"/>
          </a:p>
        </p:txBody>
      </p:sp>
    </p:spTree>
    <p:extLst>
      <p:ext uri="{BB962C8B-B14F-4D97-AF65-F5344CB8AC3E}">
        <p14:creationId xmlns:p14="http://schemas.microsoft.com/office/powerpoint/2010/main" val="164888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FD0F734-052F-4F9A-A68D-C4889CC32D9E}"/>
              </a:ext>
            </a:extLst>
          </p:cNvPr>
          <p:cNvGraphicFramePr>
            <a:graphicFrameLocks noGrp="1"/>
          </p:cNvGraphicFramePr>
          <p:nvPr>
            <p:ph idx="13"/>
            <p:extLst>
              <p:ext uri="{D42A27DB-BD31-4B8C-83A1-F6EECF244321}">
                <p14:modId xmlns:p14="http://schemas.microsoft.com/office/powerpoint/2010/main" val="3975379925"/>
              </p:ext>
            </p:extLst>
          </p:nvPr>
        </p:nvGraphicFramePr>
        <p:xfrm>
          <a:off x="534987" y="1440408"/>
          <a:ext cx="11934825" cy="767644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120B2AC-77B4-493F-959F-24BA7CB949EB}"/>
              </a:ext>
            </a:extLst>
          </p:cNvPr>
          <p:cNvSpPr>
            <a:spLocks noGrp="1"/>
          </p:cNvSpPr>
          <p:nvPr>
            <p:ph type="ctrTitle"/>
          </p:nvPr>
        </p:nvSpPr>
        <p:spPr/>
        <p:txBody>
          <a:bodyPr/>
          <a:lstStyle/>
          <a:p>
            <a:r>
              <a:rPr lang="en-US" dirty="0"/>
              <a:t>2022 - 2042 (20-yrs) Capital Plans</a:t>
            </a:r>
          </a:p>
        </p:txBody>
      </p:sp>
      <p:sp>
        <p:nvSpPr>
          <p:cNvPr id="4" name="Slide Number Placeholder 3">
            <a:extLst>
              <a:ext uri="{FF2B5EF4-FFF2-40B4-BE49-F238E27FC236}">
                <a16:creationId xmlns:a16="http://schemas.microsoft.com/office/drawing/2014/main" id="{D3B497B9-D05E-49FE-BE57-8560C2A79550}"/>
              </a:ext>
            </a:extLst>
          </p:cNvPr>
          <p:cNvSpPr>
            <a:spLocks noGrp="1"/>
          </p:cNvSpPr>
          <p:nvPr>
            <p:ph type="sldNum" sz="quarter" idx="12"/>
          </p:nvPr>
        </p:nvSpPr>
        <p:spPr/>
        <p:txBody>
          <a:bodyPr/>
          <a:lstStyle/>
          <a:p>
            <a:fld id="{31EAA74C-7368-EF47-8F0F-C6759A5A65D8}" type="slidenum">
              <a:rPr lang="en-US" smtClean="0"/>
              <a:pPr/>
              <a:t>26</a:t>
            </a:fld>
            <a:endParaRPr lang="en-US" dirty="0"/>
          </a:p>
        </p:txBody>
      </p:sp>
    </p:spTree>
    <p:extLst>
      <p:ext uri="{BB962C8B-B14F-4D97-AF65-F5344CB8AC3E}">
        <p14:creationId xmlns:p14="http://schemas.microsoft.com/office/powerpoint/2010/main" val="2507841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0229-3CA7-4815-BF1F-BBF1D7A0602C}"/>
              </a:ext>
            </a:extLst>
          </p:cNvPr>
          <p:cNvSpPr>
            <a:spLocks noGrp="1"/>
          </p:cNvSpPr>
          <p:nvPr>
            <p:ph type="ctrTitle"/>
          </p:nvPr>
        </p:nvSpPr>
        <p:spPr/>
        <p:txBody>
          <a:bodyPr/>
          <a:lstStyle/>
          <a:p>
            <a:pPr algn="ctr"/>
            <a:r>
              <a:rPr lang="en-US" dirty="0"/>
              <a:t>Questions?</a:t>
            </a:r>
          </a:p>
        </p:txBody>
      </p:sp>
      <p:sp>
        <p:nvSpPr>
          <p:cNvPr id="3" name="Slide Number Placeholder 2">
            <a:extLst>
              <a:ext uri="{FF2B5EF4-FFF2-40B4-BE49-F238E27FC236}">
                <a16:creationId xmlns:a16="http://schemas.microsoft.com/office/drawing/2014/main" id="{6572F9D6-53D2-4F15-B3CA-F2201D04353C}"/>
              </a:ext>
            </a:extLst>
          </p:cNvPr>
          <p:cNvSpPr>
            <a:spLocks noGrp="1"/>
          </p:cNvSpPr>
          <p:nvPr>
            <p:ph type="sldNum" sz="quarter" idx="12"/>
          </p:nvPr>
        </p:nvSpPr>
        <p:spPr/>
        <p:txBody>
          <a:bodyPr/>
          <a:lstStyle/>
          <a:p>
            <a:fld id="{31EAA74C-7368-EF47-8F0F-C6759A5A65D8}" type="slidenum">
              <a:rPr lang="en-US" smtClean="0"/>
              <a:pPr/>
              <a:t>27</a:t>
            </a:fld>
            <a:endParaRPr lang="en-US" dirty="0"/>
          </a:p>
        </p:txBody>
      </p:sp>
      <p:sp>
        <p:nvSpPr>
          <p:cNvPr id="4" name="Content Placeholder 3">
            <a:extLst>
              <a:ext uri="{FF2B5EF4-FFF2-40B4-BE49-F238E27FC236}">
                <a16:creationId xmlns:a16="http://schemas.microsoft.com/office/drawing/2014/main" id="{881E8C88-C2DE-481A-8847-856ABAEBFE1B}"/>
              </a:ext>
            </a:extLst>
          </p:cNvPr>
          <p:cNvSpPr>
            <a:spLocks noGrp="1"/>
          </p:cNvSpPr>
          <p:nvPr>
            <p:ph idx="14"/>
          </p:nvPr>
        </p:nvSpPr>
        <p:spPr/>
        <p:txBody>
          <a:bodyPr/>
          <a:lstStyle/>
          <a:p>
            <a:endParaRPr lang="en-US"/>
          </a:p>
        </p:txBody>
      </p:sp>
      <p:sp>
        <p:nvSpPr>
          <p:cNvPr id="5" name="Chart Placeholder 4">
            <a:extLst>
              <a:ext uri="{FF2B5EF4-FFF2-40B4-BE49-F238E27FC236}">
                <a16:creationId xmlns:a16="http://schemas.microsoft.com/office/drawing/2014/main" id="{823115A9-F704-44FC-9C97-AAD73272F191}"/>
              </a:ext>
            </a:extLst>
          </p:cNvPr>
          <p:cNvSpPr>
            <a:spLocks noGrp="1"/>
          </p:cNvSpPr>
          <p:nvPr>
            <p:ph type="chart" sz="quarter" idx="16"/>
          </p:nvPr>
        </p:nvSpPr>
        <p:spPr/>
        <p:txBody>
          <a:bodyPr/>
          <a:lstStyle/>
          <a:p>
            <a:endParaRPr lang="en-US"/>
          </a:p>
        </p:txBody>
      </p:sp>
      <p:sp>
        <p:nvSpPr>
          <p:cNvPr id="6" name="Content Placeholder 5">
            <a:extLst>
              <a:ext uri="{FF2B5EF4-FFF2-40B4-BE49-F238E27FC236}">
                <a16:creationId xmlns:a16="http://schemas.microsoft.com/office/drawing/2014/main" id="{8D20C105-A694-4AB9-8C10-8652A73EB904}"/>
              </a:ext>
            </a:extLst>
          </p:cNvPr>
          <p:cNvSpPr>
            <a:spLocks noGrp="1"/>
          </p:cNvSpPr>
          <p:nvPr>
            <p:ph idx="13"/>
          </p:nvPr>
        </p:nvSpPr>
        <p:spPr>
          <a:xfrm>
            <a:off x="545538" y="2018925"/>
            <a:ext cx="11935916" cy="6783291"/>
          </a:xfrm>
        </p:spPr>
        <p:txBody>
          <a:bodyPr/>
          <a:lstStyle/>
          <a:p>
            <a:pPr algn="ctr"/>
            <a:endParaRPr lang="en-US" sz="3600" dirty="0"/>
          </a:p>
          <a:p>
            <a:pPr algn="ctr"/>
            <a:endParaRPr lang="en-US" sz="3600" dirty="0"/>
          </a:p>
          <a:p>
            <a:pPr algn="ctr"/>
            <a:endParaRPr lang="en-US" sz="3600" dirty="0"/>
          </a:p>
          <a:p>
            <a:pPr algn="ctr"/>
            <a:r>
              <a:rPr lang="en-US" sz="3600" dirty="0"/>
              <a:t>Harry Campbell</a:t>
            </a:r>
          </a:p>
          <a:p>
            <a:pPr algn="ctr"/>
            <a:r>
              <a:rPr lang="en-US" sz="3600" dirty="0"/>
              <a:t>801-536-4391</a:t>
            </a:r>
          </a:p>
          <a:p>
            <a:pPr algn="ctr"/>
            <a:r>
              <a:rPr lang="en-US" sz="3600" dirty="0"/>
              <a:t>hcampbell@utah.gov</a:t>
            </a:r>
          </a:p>
        </p:txBody>
      </p:sp>
    </p:spTree>
    <p:extLst>
      <p:ext uri="{BB962C8B-B14F-4D97-AF65-F5344CB8AC3E}">
        <p14:creationId xmlns:p14="http://schemas.microsoft.com/office/powerpoint/2010/main" val="2722345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0ABD3-B48F-4BA2-8C6C-49A4A26CA5DD}"/>
              </a:ext>
            </a:extLst>
          </p:cNvPr>
          <p:cNvSpPr>
            <a:spLocks noGrp="1"/>
          </p:cNvSpPr>
          <p:nvPr>
            <p:ph idx="13"/>
          </p:nvPr>
        </p:nvSpPr>
        <p:spPr>
          <a:xfrm>
            <a:off x="1180214" y="2753833"/>
            <a:ext cx="11301240" cy="6048383"/>
          </a:xfrm>
        </p:spPr>
        <p:txBody>
          <a:bodyPr/>
          <a:lstStyle/>
          <a:p>
            <a:r>
              <a:rPr lang="en-US" sz="6000" dirty="0"/>
              <a:t>Collections                           </a:t>
            </a:r>
            <a:r>
              <a:rPr lang="en-US" sz="4400" dirty="0">
                <a:solidFill>
                  <a:schemeClr val="tx1"/>
                </a:solidFill>
              </a:rPr>
              <a:t>64</a:t>
            </a:r>
          </a:p>
          <a:p>
            <a:r>
              <a:rPr lang="en-US" sz="6000" dirty="0"/>
              <a:t>Collections &amp; Treatment      </a:t>
            </a:r>
            <a:r>
              <a:rPr lang="en-US" sz="4400" dirty="0">
                <a:solidFill>
                  <a:schemeClr val="tx1"/>
                </a:solidFill>
              </a:rPr>
              <a:t>41</a:t>
            </a:r>
          </a:p>
          <a:p>
            <a:r>
              <a:rPr lang="en-US" sz="6000" dirty="0"/>
              <a:t>Small Lagoons                    </a:t>
            </a:r>
            <a:r>
              <a:rPr lang="en-US" sz="4400" dirty="0">
                <a:solidFill>
                  <a:schemeClr val="tx1"/>
                </a:solidFill>
              </a:rPr>
              <a:t>29</a:t>
            </a:r>
          </a:p>
          <a:p>
            <a:r>
              <a:rPr lang="en-US" sz="6000" dirty="0"/>
              <a:t>Treatment                   </a:t>
            </a:r>
            <a:r>
              <a:rPr lang="en-US" sz="6000" u="sng" dirty="0">
                <a:solidFill>
                  <a:schemeClr val="tx1"/>
                </a:solidFill>
              </a:rPr>
              <a:t>          </a:t>
            </a:r>
            <a:r>
              <a:rPr lang="en-US" sz="4400" u="sng" dirty="0">
                <a:solidFill>
                  <a:schemeClr val="tx1"/>
                </a:solidFill>
              </a:rPr>
              <a:t>8</a:t>
            </a:r>
            <a:r>
              <a:rPr lang="en-US" sz="4400" dirty="0">
                <a:solidFill>
                  <a:schemeClr val="tx1"/>
                </a:solidFill>
              </a:rPr>
              <a:t>                                               																Total   142</a:t>
            </a:r>
          </a:p>
          <a:p>
            <a:r>
              <a:rPr lang="en-US" sz="4400" dirty="0">
                <a:solidFill>
                  <a:schemeClr val="tx1"/>
                </a:solidFill>
              </a:rPr>
              <a:t>                              Total Treatment     78</a:t>
            </a:r>
          </a:p>
        </p:txBody>
      </p:sp>
      <p:sp>
        <p:nvSpPr>
          <p:cNvPr id="3" name="Title 2">
            <a:extLst>
              <a:ext uri="{FF2B5EF4-FFF2-40B4-BE49-F238E27FC236}">
                <a16:creationId xmlns:a16="http://schemas.microsoft.com/office/drawing/2014/main" id="{C3BD282E-4BAD-4A24-8396-8D006CA276F2}"/>
              </a:ext>
            </a:extLst>
          </p:cNvPr>
          <p:cNvSpPr>
            <a:spLocks noGrp="1"/>
          </p:cNvSpPr>
          <p:nvPr>
            <p:ph type="ctrTitle"/>
          </p:nvPr>
        </p:nvSpPr>
        <p:spPr/>
        <p:txBody>
          <a:bodyPr/>
          <a:lstStyle/>
          <a:p>
            <a:r>
              <a:rPr lang="en-US" dirty="0"/>
              <a:t>Survey Groups</a:t>
            </a:r>
          </a:p>
        </p:txBody>
      </p:sp>
      <p:sp>
        <p:nvSpPr>
          <p:cNvPr id="4" name="Slide Number Placeholder 3">
            <a:extLst>
              <a:ext uri="{FF2B5EF4-FFF2-40B4-BE49-F238E27FC236}">
                <a16:creationId xmlns:a16="http://schemas.microsoft.com/office/drawing/2014/main" id="{204A4CBC-F850-493F-8A4A-8CDE5D51F9E8}"/>
              </a:ext>
            </a:extLst>
          </p:cNvPr>
          <p:cNvSpPr>
            <a:spLocks noGrp="1"/>
          </p:cNvSpPr>
          <p:nvPr>
            <p:ph type="sldNum" sz="quarter" idx="12"/>
          </p:nvPr>
        </p:nvSpPr>
        <p:spPr/>
        <p:txBody>
          <a:bodyPr/>
          <a:lstStyle/>
          <a:p>
            <a:fld id="{31EAA74C-7368-EF47-8F0F-C6759A5A65D8}" type="slidenum">
              <a:rPr lang="en-US" smtClean="0"/>
              <a:pPr/>
              <a:t>3</a:t>
            </a:fld>
            <a:endParaRPr lang="en-US" dirty="0"/>
          </a:p>
        </p:txBody>
      </p:sp>
    </p:spTree>
    <p:extLst>
      <p:ext uri="{BB962C8B-B14F-4D97-AF65-F5344CB8AC3E}">
        <p14:creationId xmlns:p14="http://schemas.microsoft.com/office/powerpoint/2010/main" val="3573880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41520-AB43-4E7F-AA33-3E9AF0AA3121}"/>
              </a:ext>
            </a:extLst>
          </p:cNvPr>
          <p:cNvSpPr>
            <a:spLocks noGrp="1"/>
          </p:cNvSpPr>
          <p:nvPr>
            <p:ph idx="13"/>
          </p:nvPr>
        </p:nvSpPr>
        <p:spPr>
          <a:xfrm>
            <a:off x="1010092" y="2371061"/>
            <a:ext cx="10706987" cy="6431156"/>
          </a:xfrm>
        </p:spPr>
        <p:txBody>
          <a:bodyPr/>
          <a:lstStyle/>
          <a:p>
            <a:pPr marL="342900" indent="-342900">
              <a:buFont typeface="Arial" panose="020B0604020202020204" pitchFamily="34" charset="0"/>
              <a:buChar char="•"/>
            </a:pPr>
            <a:r>
              <a:rPr lang="en-US" sz="4000" dirty="0">
                <a:solidFill>
                  <a:srgbClr val="157995"/>
                </a:solidFill>
              </a:rPr>
              <a:t>65% </a:t>
            </a:r>
            <a:r>
              <a:rPr lang="en-US" sz="4000" dirty="0"/>
              <a:t>of </a:t>
            </a:r>
            <a:r>
              <a:rPr lang="en-US" sz="4000" dirty="0">
                <a:solidFill>
                  <a:srgbClr val="157995"/>
                </a:solidFill>
              </a:rPr>
              <a:t>Mailing</a:t>
            </a:r>
            <a:r>
              <a:rPr lang="en-US" sz="4000" dirty="0"/>
              <a:t> List     </a:t>
            </a:r>
            <a:r>
              <a:rPr lang="en-US" sz="2400" dirty="0"/>
              <a:t>(Mailing List 220)</a:t>
            </a:r>
          </a:p>
          <a:p>
            <a:pPr marL="342900" indent="-342900">
              <a:buFont typeface="Arial" panose="020B0604020202020204" pitchFamily="34" charset="0"/>
              <a:buChar char="•"/>
            </a:pPr>
            <a:r>
              <a:rPr lang="en-US" sz="4000" dirty="0"/>
              <a:t>Qualtrics Software</a:t>
            </a:r>
          </a:p>
          <a:p>
            <a:pPr marL="342900" indent="-342900">
              <a:buFont typeface="Arial" panose="020B0604020202020204" pitchFamily="34" charset="0"/>
              <a:buChar char="•"/>
            </a:pPr>
            <a:r>
              <a:rPr lang="en-US" sz="4000" dirty="0"/>
              <a:t>Municipal Wastewater</a:t>
            </a:r>
          </a:p>
          <a:p>
            <a:pPr marL="342900" indent="-342900">
              <a:buFont typeface="Arial" panose="020B0604020202020204" pitchFamily="34" charset="0"/>
              <a:buChar char="•"/>
            </a:pPr>
            <a:r>
              <a:rPr lang="en-US" sz="4000" dirty="0"/>
              <a:t>Year to Year comparisons </a:t>
            </a:r>
          </a:p>
          <a:p>
            <a:pPr marL="342900" indent="-342900">
              <a:buFont typeface="Arial" panose="020B0604020202020204" pitchFamily="34" charset="0"/>
              <a:buChar char="•"/>
            </a:pPr>
            <a:r>
              <a:rPr lang="en-US" sz="4000" dirty="0"/>
              <a:t>Financial Planning </a:t>
            </a:r>
          </a:p>
          <a:p>
            <a:pPr marL="342900" indent="-342900">
              <a:buFont typeface="Arial" panose="020B0604020202020204" pitchFamily="34" charset="0"/>
              <a:buChar char="•"/>
            </a:pPr>
            <a:r>
              <a:rPr lang="en-US" sz="4000" dirty="0"/>
              <a:t>Improved Operations (</a:t>
            </a:r>
            <a:r>
              <a:rPr lang="en-US" sz="3300" dirty="0">
                <a:solidFill>
                  <a:srgbClr val="157995"/>
                </a:solidFill>
              </a:rPr>
              <a:t>Asset Management)</a:t>
            </a:r>
          </a:p>
          <a:p>
            <a:endParaRPr lang="en-US" dirty="0"/>
          </a:p>
        </p:txBody>
      </p:sp>
      <p:sp>
        <p:nvSpPr>
          <p:cNvPr id="3" name="Title 2">
            <a:extLst>
              <a:ext uri="{FF2B5EF4-FFF2-40B4-BE49-F238E27FC236}">
                <a16:creationId xmlns:a16="http://schemas.microsoft.com/office/drawing/2014/main" id="{83AB4E41-159E-4E57-A3D7-8993528B367D}"/>
              </a:ext>
            </a:extLst>
          </p:cNvPr>
          <p:cNvSpPr>
            <a:spLocks noGrp="1"/>
          </p:cNvSpPr>
          <p:nvPr>
            <p:ph type="ctrTitle"/>
          </p:nvPr>
        </p:nvSpPr>
        <p:spPr/>
        <p:txBody>
          <a:bodyPr/>
          <a:lstStyle/>
          <a:p>
            <a:r>
              <a:rPr lang="en-US" dirty="0"/>
              <a:t>2020 MWPP Survey</a:t>
            </a:r>
          </a:p>
        </p:txBody>
      </p:sp>
      <p:sp>
        <p:nvSpPr>
          <p:cNvPr id="4" name="Slide Number Placeholder 3">
            <a:extLst>
              <a:ext uri="{FF2B5EF4-FFF2-40B4-BE49-F238E27FC236}">
                <a16:creationId xmlns:a16="http://schemas.microsoft.com/office/drawing/2014/main" id="{7E697D2D-83E4-472D-B96E-552F25BE907D}"/>
              </a:ext>
            </a:extLst>
          </p:cNvPr>
          <p:cNvSpPr>
            <a:spLocks noGrp="1"/>
          </p:cNvSpPr>
          <p:nvPr>
            <p:ph type="sldNum" sz="quarter" idx="12"/>
          </p:nvPr>
        </p:nvSpPr>
        <p:spPr/>
        <p:txBody>
          <a:bodyPr/>
          <a:lstStyle/>
          <a:p>
            <a:fld id="{31EAA74C-7368-EF47-8F0F-C6759A5A65D8}" type="slidenum">
              <a:rPr lang="en-US" smtClean="0"/>
              <a:pPr/>
              <a:t>4</a:t>
            </a:fld>
            <a:endParaRPr lang="en-US" dirty="0"/>
          </a:p>
        </p:txBody>
      </p:sp>
    </p:spTree>
    <p:extLst>
      <p:ext uri="{BB962C8B-B14F-4D97-AF65-F5344CB8AC3E}">
        <p14:creationId xmlns:p14="http://schemas.microsoft.com/office/powerpoint/2010/main" val="1508618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226651-9B66-47DA-B61B-DD1384CED304}"/>
              </a:ext>
            </a:extLst>
          </p:cNvPr>
          <p:cNvSpPr>
            <a:spLocks noGrp="1"/>
          </p:cNvSpPr>
          <p:nvPr>
            <p:ph idx="13"/>
          </p:nvPr>
        </p:nvSpPr>
        <p:spPr>
          <a:xfrm>
            <a:off x="411256" y="2163381"/>
            <a:ext cx="11279975" cy="5426838"/>
          </a:xfrm>
        </p:spPr>
        <p:txBody>
          <a:bodyPr/>
          <a:lstStyle/>
          <a:p>
            <a:pPr marL="342900" indent="-342900">
              <a:buFont typeface="Arial" panose="020B0604020202020204" pitchFamily="34" charset="0"/>
              <a:buChar char="•"/>
            </a:pPr>
            <a:r>
              <a:rPr lang="en-US" sz="3600" dirty="0">
                <a:solidFill>
                  <a:srgbClr val="157995"/>
                </a:solidFill>
              </a:rPr>
              <a:t>44 of 65 U</a:t>
            </a:r>
            <a:r>
              <a:rPr lang="en-US" sz="3600" dirty="0"/>
              <a:t>PDES Municipal Permits (68%)</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29 of 61 Operating Permits  (48%)</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134 Collections Facilities</a:t>
            </a:r>
          </a:p>
          <a:p>
            <a:pPr marL="342900" indent="-342900">
              <a:buFont typeface="Arial" panose="020B0604020202020204" pitchFamily="34" charset="0"/>
              <a:buChar char="•"/>
            </a:pPr>
            <a:endParaRPr lang="en-US" sz="3600" dirty="0"/>
          </a:p>
          <a:p>
            <a:pPr marL="342900" indent="-342900">
              <a:buFont typeface="Arial" panose="020B0604020202020204" pitchFamily="34" charset="0"/>
              <a:buChar char="•"/>
            </a:pPr>
            <a:r>
              <a:rPr lang="en-US" sz="3600" dirty="0"/>
              <a:t>151 Collection/Treatment Systems</a:t>
            </a:r>
          </a:p>
          <a:p>
            <a:endParaRPr lang="en-US" dirty="0"/>
          </a:p>
        </p:txBody>
      </p:sp>
      <p:sp>
        <p:nvSpPr>
          <p:cNvPr id="3" name="Title 2">
            <a:extLst>
              <a:ext uri="{FF2B5EF4-FFF2-40B4-BE49-F238E27FC236}">
                <a16:creationId xmlns:a16="http://schemas.microsoft.com/office/drawing/2014/main" id="{7F20E8B8-0A48-495D-A407-65B628C5D2C8}"/>
              </a:ext>
            </a:extLst>
          </p:cNvPr>
          <p:cNvSpPr>
            <a:spLocks noGrp="1"/>
          </p:cNvSpPr>
          <p:nvPr>
            <p:ph type="ctrTitle"/>
          </p:nvPr>
        </p:nvSpPr>
        <p:spPr/>
        <p:txBody>
          <a:bodyPr/>
          <a:lstStyle/>
          <a:p>
            <a:r>
              <a:rPr lang="en-US" dirty="0"/>
              <a:t>MWPP Survey Coverage</a:t>
            </a:r>
          </a:p>
        </p:txBody>
      </p:sp>
      <p:sp>
        <p:nvSpPr>
          <p:cNvPr id="4" name="Slide Number Placeholder 3">
            <a:extLst>
              <a:ext uri="{FF2B5EF4-FFF2-40B4-BE49-F238E27FC236}">
                <a16:creationId xmlns:a16="http://schemas.microsoft.com/office/drawing/2014/main" id="{32EF6231-D495-401D-B658-27CEC8AEA964}"/>
              </a:ext>
            </a:extLst>
          </p:cNvPr>
          <p:cNvSpPr>
            <a:spLocks noGrp="1"/>
          </p:cNvSpPr>
          <p:nvPr>
            <p:ph type="sldNum" sz="quarter" idx="12"/>
          </p:nvPr>
        </p:nvSpPr>
        <p:spPr/>
        <p:txBody>
          <a:bodyPr/>
          <a:lstStyle/>
          <a:p>
            <a:fld id="{31EAA74C-7368-EF47-8F0F-C6759A5A65D8}" type="slidenum">
              <a:rPr lang="en-US" smtClean="0"/>
              <a:pPr/>
              <a:t>5</a:t>
            </a:fld>
            <a:endParaRPr lang="en-US" dirty="0"/>
          </a:p>
        </p:txBody>
      </p:sp>
    </p:spTree>
    <p:extLst>
      <p:ext uri="{BB962C8B-B14F-4D97-AF65-F5344CB8AC3E}">
        <p14:creationId xmlns:p14="http://schemas.microsoft.com/office/powerpoint/2010/main" val="388759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553EBF-CFF2-414A-AE80-BE7BE56EB370}"/>
              </a:ext>
            </a:extLst>
          </p:cNvPr>
          <p:cNvSpPr>
            <a:spLocks noGrp="1"/>
          </p:cNvSpPr>
          <p:nvPr>
            <p:ph idx="13"/>
          </p:nvPr>
        </p:nvSpPr>
        <p:spPr>
          <a:xfrm>
            <a:off x="711212" y="2222206"/>
            <a:ext cx="11770242" cy="6580010"/>
          </a:xfrm>
        </p:spPr>
        <p:txBody>
          <a:bodyPr/>
          <a:lstStyle/>
          <a:p>
            <a:pPr lvl="2" indent="0">
              <a:buNone/>
            </a:pPr>
            <a:endParaRPr lang="en-US" sz="3200" dirty="0"/>
          </a:p>
          <a:p>
            <a:pPr marL="342900" indent="-342900">
              <a:buFont typeface="Arial" panose="020B0604020202020204" pitchFamily="34" charset="0"/>
              <a:buChar char="•"/>
            </a:pPr>
            <a:endParaRPr lang="en-US" sz="3300" dirty="0"/>
          </a:p>
          <a:p>
            <a:pPr marL="342900" indent="-342900">
              <a:buFont typeface="Arial" panose="020B0604020202020204" pitchFamily="34" charset="0"/>
              <a:buChar char="•"/>
            </a:pPr>
            <a:endParaRPr lang="en-US" sz="3300" dirty="0"/>
          </a:p>
          <a:p>
            <a:pPr marL="342900" indent="-342900">
              <a:buFont typeface="Arial" panose="020B0604020202020204" pitchFamily="34" charset="0"/>
              <a:buChar char="•"/>
            </a:pPr>
            <a:endParaRPr lang="en-US" sz="3300" dirty="0"/>
          </a:p>
          <a:p>
            <a:pPr marL="342900" indent="-342900">
              <a:buFont typeface="Arial" panose="020B0604020202020204" pitchFamily="34" charset="0"/>
              <a:buChar char="•"/>
            </a:pPr>
            <a:endParaRPr lang="en-US" sz="3300" dirty="0"/>
          </a:p>
          <a:p>
            <a:pPr marL="342900" indent="-342900">
              <a:buFont typeface="Arial" panose="020B0604020202020204" pitchFamily="34" charset="0"/>
              <a:buChar char="•"/>
            </a:pPr>
            <a:endParaRPr lang="en-US" sz="3300" dirty="0"/>
          </a:p>
          <a:p>
            <a:pPr marL="342900" indent="-342900">
              <a:buFont typeface="Arial" panose="020B0604020202020204" pitchFamily="34" charset="0"/>
              <a:buChar char="•"/>
            </a:pPr>
            <a:endParaRPr lang="en-US" sz="3300" dirty="0"/>
          </a:p>
          <a:p>
            <a:r>
              <a:rPr lang="en-US" sz="3300" dirty="0"/>
              <a:t>	</a:t>
            </a:r>
          </a:p>
        </p:txBody>
      </p:sp>
      <p:sp>
        <p:nvSpPr>
          <p:cNvPr id="3" name="Title 2">
            <a:extLst>
              <a:ext uri="{FF2B5EF4-FFF2-40B4-BE49-F238E27FC236}">
                <a16:creationId xmlns:a16="http://schemas.microsoft.com/office/drawing/2014/main" id="{0D4A083A-07B0-475F-97AE-D483A20C15AF}"/>
              </a:ext>
            </a:extLst>
          </p:cNvPr>
          <p:cNvSpPr>
            <a:spLocks noGrp="1"/>
          </p:cNvSpPr>
          <p:nvPr>
            <p:ph type="ctrTitle"/>
          </p:nvPr>
        </p:nvSpPr>
        <p:spPr/>
        <p:txBody>
          <a:bodyPr/>
          <a:lstStyle/>
          <a:p>
            <a:r>
              <a:rPr lang="en-US" dirty="0"/>
              <a:t>Funding Sources</a:t>
            </a:r>
          </a:p>
        </p:txBody>
      </p:sp>
      <p:sp>
        <p:nvSpPr>
          <p:cNvPr id="4" name="Slide Number Placeholder 3">
            <a:extLst>
              <a:ext uri="{FF2B5EF4-FFF2-40B4-BE49-F238E27FC236}">
                <a16:creationId xmlns:a16="http://schemas.microsoft.com/office/drawing/2014/main" id="{D8022CD8-D62A-49B5-8954-D51D2BF84E81}"/>
              </a:ext>
            </a:extLst>
          </p:cNvPr>
          <p:cNvSpPr>
            <a:spLocks noGrp="1"/>
          </p:cNvSpPr>
          <p:nvPr>
            <p:ph type="sldNum" sz="quarter" idx="12"/>
          </p:nvPr>
        </p:nvSpPr>
        <p:spPr/>
        <p:txBody>
          <a:bodyPr/>
          <a:lstStyle/>
          <a:p>
            <a:fld id="{31EAA74C-7368-EF47-8F0F-C6759A5A65D8}" type="slidenum">
              <a:rPr lang="en-US" smtClean="0"/>
              <a:pPr/>
              <a:t>6</a:t>
            </a:fld>
            <a:endParaRPr lang="en-US" dirty="0"/>
          </a:p>
        </p:txBody>
      </p:sp>
      <p:graphicFrame>
        <p:nvGraphicFramePr>
          <p:cNvPr id="6" name="Table 6">
            <a:extLst>
              <a:ext uri="{FF2B5EF4-FFF2-40B4-BE49-F238E27FC236}">
                <a16:creationId xmlns:a16="http://schemas.microsoft.com/office/drawing/2014/main" id="{5270723F-E940-C656-E8DB-A83E939FC191}"/>
              </a:ext>
            </a:extLst>
          </p:cNvPr>
          <p:cNvGraphicFramePr>
            <a:graphicFrameLocks noGrp="1"/>
          </p:cNvGraphicFramePr>
          <p:nvPr>
            <p:extLst>
              <p:ext uri="{D42A27DB-BD31-4B8C-83A1-F6EECF244321}">
                <p14:modId xmlns:p14="http://schemas.microsoft.com/office/powerpoint/2010/main" val="3040235124"/>
              </p:ext>
            </p:extLst>
          </p:nvPr>
        </p:nvGraphicFramePr>
        <p:xfrm>
          <a:off x="880533" y="2222206"/>
          <a:ext cx="10615177" cy="6854061"/>
        </p:xfrm>
        <a:graphic>
          <a:graphicData uri="http://schemas.openxmlformats.org/drawingml/2006/table">
            <a:tbl>
              <a:tblPr firstRow="1" bandRow="1">
                <a:tableStyleId>{5940675A-B579-460E-94D1-54222C63F5DA}</a:tableStyleId>
              </a:tblPr>
              <a:tblGrid>
                <a:gridCol w="2396867">
                  <a:extLst>
                    <a:ext uri="{9D8B030D-6E8A-4147-A177-3AD203B41FA5}">
                      <a16:colId xmlns:a16="http://schemas.microsoft.com/office/drawing/2014/main" val="1805612486"/>
                    </a:ext>
                  </a:extLst>
                </a:gridCol>
                <a:gridCol w="2141267">
                  <a:extLst>
                    <a:ext uri="{9D8B030D-6E8A-4147-A177-3AD203B41FA5}">
                      <a16:colId xmlns:a16="http://schemas.microsoft.com/office/drawing/2014/main" val="2068087038"/>
                    </a:ext>
                  </a:extLst>
                </a:gridCol>
                <a:gridCol w="2122311">
                  <a:extLst>
                    <a:ext uri="{9D8B030D-6E8A-4147-A177-3AD203B41FA5}">
                      <a16:colId xmlns:a16="http://schemas.microsoft.com/office/drawing/2014/main" val="3201132269"/>
                    </a:ext>
                  </a:extLst>
                </a:gridCol>
                <a:gridCol w="2077155">
                  <a:extLst>
                    <a:ext uri="{9D8B030D-6E8A-4147-A177-3AD203B41FA5}">
                      <a16:colId xmlns:a16="http://schemas.microsoft.com/office/drawing/2014/main" val="2820520096"/>
                    </a:ext>
                  </a:extLst>
                </a:gridCol>
                <a:gridCol w="1877577">
                  <a:extLst>
                    <a:ext uri="{9D8B030D-6E8A-4147-A177-3AD203B41FA5}">
                      <a16:colId xmlns:a16="http://schemas.microsoft.com/office/drawing/2014/main" val="1585686970"/>
                    </a:ext>
                  </a:extLst>
                </a:gridCol>
              </a:tblGrid>
              <a:tr h="0">
                <a:tc>
                  <a:txBody>
                    <a:bodyPr/>
                    <a:lstStyle/>
                    <a:p>
                      <a:r>
                        <a:rPr lang="en-US" sz="3600" dirty="0"/>
                        <a:t>Fund</a:t>
                      </a:r>
                    </a:p>
                  </a:txBody>
                  <a:tcPr>
                    <a:solidFill>
                      <a:schemeClr val="tx2">
                        <a:lumMod val="20000"/>
                        <a:lumOff val="80000"/>
                      </a:schemeClr>
                    </a:solidFill>
                  </a:tcPr>
                </a:tc>
                <a:tc>
                  <a:txBody>
                    <a:bodyPr/>
                    <a:lstStyle/>
                    <a:p>
                      <a:r>
                        <a:rPr lang="en-US" sz="3600" dirty="0"/>
                        <a:t>% of Use </a:t>
                      </a:r>
                    </a:p>
                  </a:txBody>
                  <a:tcPr>
                    <a:solidFill>
                      <a:schemeClr val="tx2">
                        <a:lumMod val="20000"/>
                        <a:lumOff val="80000"/>
                      </a:schemeClr>
                    </a:solidFill>
                  </a:tcPr>
                </a:tc>
                <a:tc>
                  <a:txBody>
                    <a:bodyPr/>
                    <a:lstStyle/>
                    <a:p>
                      <a:r>
                        <a:rPr lang="en-US" sz="3600" dirty="0"/>
                        <a:t>Average</a:t>
                      </a:r>
                    </a:p>
                  </a:txBody>
                  <a:tcPr>
                    <a:solidFill>
                      <a:schemeClr val="tx2">
                        <a:lumMod val="20000"/>
                        <a:lumOff val="80000"/>
                      </a:schemeClr>
                    </a:solidFill>
                  </a:tcPr>
                </a:tc>
                <a:tc>
                  <a:txBody>
                    <a:bodyPr/>
                    <a:lstStyle/>
                    <a:p>
                      <a:r>
                        <a:rPr lang="en-US" sz="3600" dirty="0"/>
                        <a:t>Max</a:t>
                      </a:r>
                    </a:p>
                  </a:txBody>
                  <a:tcPr>
                    <a:solidFill>
                      <a:schemeClr val="tx2">
                        <a:lumMod val="20000"/>
                        <a:lumOff val="80000"/>
                      </a:schemeClr>
                    </a:solidFill>
                  </a:tcPr>
                </a:tc>
                <a:tc>
                  <a:txBody>
                    <a:bodyPr/>
                    <a:lstStyle/>
                    <a:p>
                      <a:r>
                        <a:rPr lang="en-US" sz="3600" dirty="0"/>
                        <a:t>Min</a:t>
                      </a:r>
                    </a:p>
                  </a:txBody>
                  <a:tcPr>
                    <a:solidFill>
                      <a:schemeClr val="tx2">
                        <a:lumMod val="20000"/>
                        <a:lumOff val="80000"/>
                      </a:schemeClr>
                    </a:solidFill>
                  </a:tcPr>
                </a:tc>
                <a:extLst>
                  <a:ext uri="{0D108BD9-81ED-4DB2-BD59-A6C34878D82A}">
                    <a16:rowId xmlns:a16="http://schemas.microsoft.com/office/drawing/2014/main" val="2084500528"/>
                  </a:ext>
                </a:extLst>
              </a:tr>
              <a:tr h="2104825">
                <a:tc>
                  <a:txBody>
                    <a:bodyPr/>
                    <a:lstStyle/>
                    <a:p>
                      <a:pPr algn="ctr"/>
                      <a:r>
                        <a:rPr lang="en-US" sz="3600" dirty="0"/>
                        <a:t>User Fee</a:t>
                      </a:r>
                    </a:p>
                    <a:p>
                      <a:endParaRPr lang="en-US" sz="3600" dirty="0"/>
                    </a:p>
                    <a:p>
                      <a:r>
                        <a:rPr lang="en-US" sz="3600" dirty="0"/>
                        <a:t>     91%</a:t>
                      </a:r>
                    </a:p>
                  </a:txBody>
                  <a:tcPr/>
                </a:tc>
                <a:tc>
                  <a:txBody>
                    <a:bodyPr/>
                    <a:lstStyle/>
                    <a:p>
                      <a:endParaRPr lang="en-US" sz="3600" dirty="0"/>
                    </a:p>
                  </a:txBody>
                  <a:tcPr/>
                </a:tc>
                <a:tc>
                  <a:txBody>
                    <a:bodyPr/>
                    <a:lstStyle/>
                    <a:p>
                      <a:r>
                        <a:rPr lang="en-US" sz="3600" dirty="0"/>
                        <a:t>$35.33</a:t>
                      </a:r>
                    </a:p>
                  </a:txBody>
                  <a:tcPr/>
                </a:tc>
                <a:tc>
                  <a:txBody>
                    <a:bodyPr/>
                    <a:lstStyle/>
                    <a:p>
                      <a:r>
                        <a:rPr lang="en-US" sz="3600" dirty="0"/>
                        <a:t>$98.92</a:t>
                      </a:r>
                    </a:p>
                  </a:txBody>
                  <a:tcPr/>
                </a:tc>
                <a:tc>
                  <a:txBody>
                    <a:bodyPr/>
                    <a:lstStyle/>
                    <a:p>
                      <a:r>
                        <a:rPr lang="en-US" sz="3600" dirty="0"/>
                        <a:t>$8.33</a:t>
                      </a:r>
                    </a:p>
                  </a:txBody>
                  <a:tcPr/>
                </a:tc>
                <a:extLst>
                  <a:ext uri="{0D108BD9-81ED-4DB2-BD59-A6C34878D82A}">
                    <a16:rowId xmlns:a16="http://schemas.microsoft.com/office/drawing/2014/main" val="337010674"/>
                  </a:ext>
                </a:extLst>
              </a:tr>
              <a:tr h="1986845">
                <a:tc>
                  <a:txBody>
                    <a:bodyPr/>
                    <a:lstStyle/>
                    <a:p>
                      <a:pPr algn="ctr"/>
                      <a:r>
                        <a:rPr lang="en-US" sz="3600" dirty="0"/>
                        <a:t>Impact Fee</a:t>
                      </a:r>
                    </a:p>
                    <a:p>
                      <a:endParaRPr lang="en-US" sz="3600" dirty="0"/>
                    </a:p>
                    <a:p>
                      <a:r>
                        <a:rPr lang="en-US" sz="3600" dirty="0"/>
                        <a:t>     68%</a:t>
                      </a:r>
                    </a:p>
                  </a:txBody>
                  <a:tcPr/>
                </a:tc>
                <a:tc>
                  <a:txBody>
                    <a:bodyPr/>
                    <a:lstStyle/>
                    <a:p>
                      <a:endParaRPr lang="en-US" sz="3600" dirty="0"/>
                    </a:p>
                  </a:txBody>
                  <a:tcPr/>
                </a:tc>
                <a:tc>
                  <a:txBody>
                    <a:bodyPr/>
                    <a:lstStyle/>
                    <a:p>
                      <a:r>
                        <a:rPr lang="en-US" sz="3600" dirty="0"/>
                        <a:t>$2,630</a:t>
                      </a:r>
                    </a:p>
                  </a:txBody>
                  <a:tcPr/>
                </a:tc>
                <a:tc>
                  <a:txBody>
                    <a:bodyPr/>
                    <a:lstStyle/>
                    <a:p>
                      <a:r>
                        <a:rPr lang="en-US" sz="3600" dirty="0"/>
                        <a:t>$11,016</a:t>
                      </a:r>
                    </a:p>
                  </a:txBody>
                  <a:tcPr/>
                </a:tc>
                <a:tc>
                  <a:txBody>
                    <a:bodyPr/>
                    <a:lstStyle/>
                    <a:p>
                      <a:r>
                        <a:rPr lang="en-US" sz="3600" dirty="0"/>
                        <a:t>$113</a:t>
                      </a:r>
                    </a:p>
                  </a:txBody>
                  <a:tcPr/>
                </a:tc>
                <a:extLst>
                  <a:ext uri="{0D108BD9-81ED-4DB2-BD59-A6C34878D82A}">
                    <a16:rowId xmlns:a16="http://schemas.microsoft.com/office/drawing/2014/main" val="493184134"/>
                  </a:ext>
                </a:extLst>
              </a:tr>
              <a:tr h="2122311">
                <a:tc>
                  <a:txBody>
                    <a:bodyPr/>
                    <a:lstStyle/>
                    <a:p>
                      <a:pPr algn="ctr"/>
                      <a:r>
                        <a:rPr lang="en-US" sz="3600" dirty="0"/>
                        <a:t>Tax</a:t>
                      </a:r>
                    </a:p>
                    <a:p>
                      <a:pPr algn="ctr"/>
                      <a:endParaRPr lang="en-US" sz="3600" dirty="0"/>
                    </a:p>
                    <a:p>
                      <a:pPr algn="ctr"/>
                      <a:r>
                        <a:rPr lang="en-US" sz="3600" dirty="0"/>
                        <a:t>16%</a:t>
                      </a:r>
                    </a:p>
                  </a:txBody>
                  <a:tcPr/>
                </a:tc>
                <a:tc>
                  <a:txBody>
                    <a:bodyPr/>
                    <a:lstStyle/>
                    <a:p>
                      <a:endParaRPr lang="en-US" sz="3600" dirty="0"/>
                    </a:p>
                  </a:txBody>
                  <a:tcPr/>
                </a:tc>
                <a:tc>
                  <a:txBody>
                    <a:bodyPr/>
                    <a:lstStyle/>
                    <a:p>
                      <a:r>
                        <a:rPr lang="en-US" sz="3600" dirty="0"/>
                        <a:t>$2.2 mil</a:t>
                      </a:r>
                    </a:p>
                  </a:txBody>
                  <a:tcPr/>
                </a:tc>
                <a:tc>
                  <a:txBody>
                    <a:bodyPr/>
                    <a:lstStyle/>
                    <a:p>
                      <a:r>
                        <a:rPr lang="en-US" sz="3600" dirty="0"/>
                        <a:t>$10.9 mil</a:t>
                      </a:r>
                    </a:p>
                  </a:txBody>
                  <a:tcPr/>
                </a:tc>
                <a:tc>
                  <a:txBody>
                    <a:bodyPr/>
                    <a:lstStyle/>
                    <a:p>
                      <a:r>
                        <a:rPr lang="en-US" sz="3600" dirty="0"/>
                        <a:t>$8,000</a:t>
                      </a:r>
                    </a:p>
                  </a:txBody>
                  <a:tcPr/>
                </a:tc>
                <a:extLst>
                  <a:ext uri="{0D108BD9-81ED-4DB2-BD59-A6C34878D82A}">
                    <a16:rowId xmlns:a16="http://schemas.microsoft.com/office/drawing/2014/main" val="3027022273"/>
                  </a:ext>
                </a:extLst>
              </a:tr>
            </a:tbl>
          </a:graphicData>
        </a:graphic>
      </p:graphicFrame>
      <p:graphicFrame>
        <p:nvGraphicFramePr>
          <p:cNvPr id="12" name="Chart 11">
            <a:extLst>
              <a:ext uri="{FF2B5EF4-FFF2-40B4-BE49-F238E27FC236}">
                <a16:creationId xmlns:a16="http://schemas.microsoft.com/office/drawing/2014/main" id="{3978FDA6-2887-3507-F627-5006C05C4C9D}"/>
              </a:ext>
            </a:extLst>
          </p:cNvPr>
          <p:cNvGraphicFramePr/>
          <p:nvPr>
            <p:extLst>
              <p:ext uri="{D42A27DB-BD31-4B8C-83A1-F6EECF244321}">
                <p14:modId xmlns:p14="http://schemas.microsoft.com/office/powerpoint/2010/main" val="2954936057"/>
              </p:ext>
            </p:extLst>
          </p:nvPr>
        </p:nvGraphicFramePr>
        <p:xfrm>
          <a:off x="2460978" y="2693124"/>
          <a:ext cx="3958565" cy="24722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78860942-5640-4A2F-804C-F4A352EE4BA0}"/>
              </a:ext>
            </a:extLst>
          </p:cNvPr>
          <p:cNvGraphicFramePr/>
          <p:nvPr>
            <p:extLst>
              <p:ext uri="{D42A27DB-BD31-4B8C-83A1-F6EECF244321}">
                <p14:modId xmlns:p14="http://schemas.microsoft.com/office/powerpoint/2010/main" val="1257130966"/>
              </p:ext>
            </p:extLst>
          </p:nvPr>
        </p:nvGraphicFramePr>
        <p:xfrm>
          <a:off x="2039454" y="4887073"/>
          <a:ext cx="4594579" cy="24722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B88F79B5-AB3E-07DF-4C5E-F351B304905A}"/>
              </a:ext>
            </a:extLst>
          </p:cNvPr>
          <p:cNvGraphicFramePr/>
          <p:nvPr>
            <p:extLst>
              <p:ext uri="{D42A27DB-BD31-4B8C-83A1-F6EECF244321}">
                <p14:modId xmlns:p14="http://schemas.microsoft.com/office/powerpoint/2010/main" val="988693617"/>
              </p:ext>
            </p:extLst>
          </p:nvPr>
        </p:nvGraphicFramePr>
        <p:xfrm>
          <a:off x="2856089" y="6909198"/>
          <a:ext cx="3014134" cy="21850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22615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0413652-1CC4-0A10-965D-85FAA3AA24D7}"/>
              </a:ext>
            </a:extLst>
          </p:cNvPr>
          <p:cNvSpPr>
            <a:spLocks noGrp="1"/>
          </p:cNvSpPr>
          <p:nvPr>
            <p:ph idx="13"/>
          </p:nvPr>
        </p:nvSpPr>
        <p:spPr/>
        <p:txBody>
          <a:bodyPr/>
          <a:lstStyle/>
          <a:p>
            <a:endParaRPr lang="en-US" dirty="0"/>
          </a:p>
        </p:txBody>
      </p:sp>
      <p:sp>
        <p:nvSpPr>
          <p:cNvPr id="5" name="Title 4">
            <a:extLst>
              <a:ext uri="{FF2B5EF4-FFF2-40B4-BE49-F238E27FC236}">
                <a16:creationId xmlns:a16="http://schemas.microsoft.com/office/drawing/2014/main" id="{5F574592-2770-CB28-F4EB-771C044C05AB}"/>
              </a:ext>
            </a:extLst>
          </p:cNvPr>
          <p:cNvSpPr>
            <a:spLocks noGrp="1"/>
          </p:cNvSpPr>
          <p:nvPr>
            <p:ph type="ctrTitle"/>
          </p:nvPr>
        </p:nvSpPr>
        <p:spPr/>
        <p:txBody>
          <a:bodyPr>
            <a:normAutofit/>
          </a:bodyPr>
          <a:lstStyle/>
          <a:p>
            <a:pPr algn="ctr"/>
            <a:r>
              <a:rPr lang="en-US" dirty="0"/>
              <a:t>Funding Sources Used by Participants</a:t>
            </a:r>
          </a:p>
        </p:txBody>
      </p:sp>
      <p:sp>
        <p:nvSpPr>
          <p:cNvPr id="2" name="Slide Number Placeholder 1">
            <a:extLst>
              <a:ext uri="{FF2B5EF4-FFF2-40B4-BE49-F238E27FC236}">
                <a16:creationId xmlns:a16="http://schemas.microsoft.com/office/drawing/2014/main" id="{E44DE462-41B7-65EC-46F0-E40EF766DF3D}"/>
              </a:ext>
            </a:extLst>
          </p:cNvPr>
          <p:cNvSpPr>
            <a:spLocks noGrp="1"/>
          </p:cNvSpPr>
          <p:nvPr>
            <p:ph type="sldNum" sz="quarter" idx="12"/>
          </p:nvPr>
        </p:nvSpPr>
        <p:spPr/>
        <p:txBody>
          <a:bodyPr/>
          <a:lstStyle/>
          <a:p>
            <a:fld id="{99F0BE08-E9C6-4E21-9ED1-B73EC59A4F7F}" type="slidenum">
              <a:rPr lang="en-US" smtClean="0"/>
              <a:t>7</a:t>
            </a:fld>
            <a:endParaRPr lang="en-US"/>
          </a:p>
        </p:txBody>
      </p:sp>
      <p:sp>
        <p:nvSpPr>
          <p:cNvPr id="8" name="TextBox 7">
            <a:extLst>
              <a:ext uri="{FF2B5EF4-FFF2-40B4-BE49-F238E27FC236}">
                <a16:creationId xmlns:a16="http://schemas.microsoft.com/office/drawing/2014/main" id="{49219B54-3E15-2EE0-3852-F32F7287FAFD}"/>
              </a:ext>
            </a:extLst>
          </p:cNvPr>
          <p:cNvSpPr txBox="1"/>
          <p:nvPr/>
        </p:nvSpPr>
        <p:spPr>
          <a:xfrm>
            <a:off x="545537" y="3421183"/>
            <a:ext cx="10811085" cy="830997"/>
          </a:xfrm>
          <a:prstGeom prst="rect">
            <a:avLst/>
          </a:prstGeom>
          <a:noFill/>
        </p:spPr>
        <p:txBody>
          <a:bodyPr wrap="square" rtlCol="0">
            <a:spAutoFit/>
          </a:bodyPr>
          <a:lstStyle/>
          <a:p>
            <a:pPr algn="l"/>
            <a:r>
              <a:rPr lang="en-US" sz="4800" dirty="0"/>
              <a:t>User Fees Only –                            31</a:t>
            </a:r>
          </a:p>
        </p:txBody>
      </p:sp>
      <p:sp>
        <p:nvSpPr>
          <p:cNvPr id="9" name="TextBox 8">
            <a:extLst>
              <a:ext uri="{FF2B5EF4-FFF2-40B4-BE49-F238E27FC236}">
                <a16:creationId xmlns:a16="http://schemas.microsoft.com/office/drawing/2014/main" id="{B43EABA1-5CBA-C64F-6D5F-D94A9ED2C437}"/>
              </a:ext>
            </a:extLst>
          </p:cNvPr>
          <p:cNvSpPr txBox="1"/>
          <p:nvPr/>
        </p:nvSpPr>
        <p:spPr>
          <a:xfrm>
            <a:off x="545537" y="2099733"/>
            <a:ext cx="11748063" cy="1200329"/>
          </a:xfrm>
          <a:prstGeom prst="rect">
            <a:avLst/>
          </a:prstGeom>
          <a:noFill/>
        </p:spPr>
        <p:txBody>
          <a:bodyPr wrap="square" rtlCol="0">
            <a:spAutoFit/>
          </a:bodyPr>
          <a:lstStyle/>
          <a:p>
            <a:pPr algn="l"/>
            <a:r>
              <a:rPr lang="en-US" sz="4800" dirty="0"/>
              <a:t>No Fees – 17 </a:t>
            </a:r>
            <a:r>
              <a:rPr lang="en-US" sz="2400" dirty="0"/>
              <a:t>(</a:t>
            </a:r>
            <a:r>
              <a:rPr lang="en-US" sz="2400" dirty="0">
                <a:solidFill>
                  <a:srgbClr val="FF0000"/>
                </a:solidFill>
              </a:rPr>
              <a:t>9 cities, </a:t>
            </a:r>
            <a:r>
              <a:rPr lang="en-US" sz="2400" dirty="0">
                <a:solidFill>
                  <a:srgbClr val="0070C0"/>
                </a:solidFill>
              </a:rPr>
              <a:t>Deseret Chemical Depot</a:t>
            </a:r>
            <a:r>
              <a:rPr lang="en-US" sz="2400" dirty="0"/>
              <a:t>, </a:t>
            </a:r>
            <a:r>
              <a:rPr lang="en-US" sz="2400" dirty="0">
                <a:solidFill>
                  <a:srgbClr val="0070C0"/>
                </a:solidFill>
              </a:rPr>
              <a:t>Bryce Canyon NP</a:t>
            </a:r>
            <a:r>
              <a:rPr lang="en-US" sz="2400" dirty="0"/>
              <a:t>, </a:t>
            </a:r>
            <a:r>
              <a:rPr lang="en-US" sz="2400" dirty="0">
                <a:solidFill>
                  <a:srgbClr val="0070C0"/>
                </a:solidFill>
              </a:rPr>
              <a:t>Hite Marina NPS</a:t>
            </a:r>
            <a:r>
              <a:rPr lang="en-US" sz="2400" dirty="0">
                <a:solidFill>
                  <a:schemeClr val="tx1"/>
                </a:solidFill>
              </a:rPr>
              <a:t>, </a:t>
            </a:r>
            <a:r>
              <a:rPr lang="en-US" sz="2400" dirty="0">
                <a:solidFill>
                  <a:srgbClr val="00B050"/>
                </a:solidFill>
              </a:rPr>
              <a:t>South Valley WRF</a:t>
            </a:r>
            <a:r>
              <a:rPr lang="en-US" sz="2400" dirty="0">
                <a:solidFill>
                  <a:schemeClr val="tx1"/>
                </a:solidFill>
              </a:rPr>
              <a:t>, </a:t>
            </a:r>
            <a:r>
              <a:rPr lang="en-US" sz="2400" dirty="0" err="1">
                <a:solidFill>
                  <a:srgbClr val="00B050"/>
                </a:solidFill>
              </a:rPr>
              <a:t>Snyderville</a:t>
            </a:r>
            <a:r>
              <a:rPr lang="en-US" sz="2400" dirty="0">
                <a:solidFill>
                  <a:srgbClr val="00B050"/>
                </a:solidFill>
              </a:rPr>
              <a:t> Basin EC &amp; SC</a:t>
            </a:r>
            <a:r>
              <a:rPr lang="en-US" sz="2400" dirty="0">
                <a:solidFill>
                  <a:schemeClr val="tx1"/>
                </a:solidFill>
              </a:rPr>
              <a:t>,</a:t>
            </a:r>
            <a:r>
              <a:rPr lang="en-US" sz="2400" dirty="0">
                <a:solidFill>
                  <a:srgbClr val="0070C0"/>
                </a:solidFill>
              </a:rPr>
              <a:t> </a:t>
            </a:r>
            <a:r>
              <a:rPr lang="en-US" sz="2400" dirty="0">
                <a:solidFill>
                  <a:srgbClr val="00B050"/>
                </a:solidFill>
              </a:rPr>
              <a:t>So. Davis</a:t>
            </a:r>
            <a:r>
              <a:rPr lang="en-US" sz="2400" dirty="0">
                <a:solidFill>
                  <a:schemeClr val="tx1"/>
                </a:solidFill>
              </a:rPr>
              <a:t> </a:t>
            </a:r>
            <a:r>
              <a:rPr lang="en-US" sz="2400" dirty="0">
                <a:solidFill>
                  <a:srgbClr val="00B050"/>
                </a:solidFill>
              </a:rPr>
              <a:t>N &amp; S, SLC WRF, CVWRF</a:t>
            </a:r>
            <a:r>
              <a:rPr lang="en-US" sz="2400" dirty="0">
                <a:solidFill>
                  <a:schemeClr val="tx1"/>
                </a:solidFill>
              </a:rPr>
              <a:t>)</a:t>
            </a:r>
            <a:endParaRPr lang="en-US" sz="2400" dirty="0">
              <a:solidFill>
                <a:srgbClr val="00B050"/>
              </a:solidFill>
            </a:endParaRPr>
          </a:p>
        </p:txBody>
      </p:sp>
      <p:sp>
        <p:nvSpPr>
          <p:cNvPr id="10" name="TextBox 9">
            <a:extLst>
              <a:ext uri="{FF2B5EF4-FFF2-40B4-BE49-F238E27FC236}">
                <a16:creationId xmlns:a16="http://schemas.microsoft.com/office/drawing/2014/main" id="{14FB0469-4505-9FBB-2855-8B1FE13752B0}"/>
              </a:ext>
            </a:extLst>
          </p:cNvPr>
          <p:cNvSpPr txBox="1"/>
          <p:nvPr/>
        </p:nvSpPr>
        <p:spPr>
          <a:xfrm>
            <a:off x="545537" y="4394570"/>
            <a:ext cx="11935917" cy="830997"/>
          </a:xfrm>
          <a:prstGeom prst="rect">
            <a:avLst/>
          </a:prstGeom>
          <a:noFill/>
        </p:spPr>
        <p:txBody>
          <a:bodyPr wrap="square" rtlCol="0">
            <a:spAutoFit/>
          </a:bodyPr>
          <a:lstStyle/>
          <a:p>
            <a:pPr algn="l"/>
            <a:r>
              <a:rPr lang="en-US" sz="4800" dirty="0"/>
              <a:t>User Fees &amp; Impact Fees --          72 </a:t>
            </a:r>
            <a:r>
              <a:rPr lang="en-US" sz="2400" dirty="0">
                <a:solidFill>
                  <a:srgbClr val="00B050"/>
                </a:solidFill>
              </a:rPr>
              <a:t>So. Weber, Timpanogos</a:t>
            </a:r>
            <a:endParaRPr lang="en-US" sz="4800" dirty="0">
              <a:solidFill>
                <a:srgbClr val="00B050"/>
              </a:solidFill>
            </a:endParaRPr>
          </a:p>
        </p:txBody>
      </p:sp>
      <p:sp>
        <p:nvSpPr>
          <p:cNvPr id="11" name="TextBox 10">
            <a:extLst>
              <a:ext uri="{FF2B5EF4-FFF2-40B4-BE49-F238E27FC236}">
                <a16:creationId xmlns:a16="http://schemas.microsoft.com/office/drawing/2014/main" id="{64E56A5B-76B4-823B-DBFA-0668E8425C44}"/>
              </a:ext>
            </a:extLst>
          </p:cNvPr>
          <p:cNvSpPr txBox="1"/>
          <p:nvPr/>
        </p:nvSpPr>
        <p:spPr>
          <a:xfrm>
            <a:off x="545537" y="5484550"/>
            <a:ext cx="11590019" cy="830997"/>
          </a:xfrm>
          <a:prstGeom prst="rect">
            <a:avLst/>
          </a:prstGeom>
          <a:noFill/>
        </p:spPr>
        <p:txBody>
          <a:bodyPr wrap="square" rtlCol="0">
            <a:spAutoFit/>
          </a:bodyPr>
          <a:lstStyle/>
          <a:p>
            <a:pPr algn="l"/>
            <a:r>
              <a:rPr lang="en-US" sz="4800" dirty="0"/>
              <a:t>User Fee, Impact Fee, Tax --        20</a:t>
            </a:r>
          </a:p>
        </p:txBody>
      </p:sp>
      <p:sp>
        <p:nvSpPr>
          <p:cNvPr id="12" name="TextBox 11">
            <a:extLst>
              <a:ext uri="{FF2B5EF4-FFF2-40B4-BE49-F238E27FC236}">
                <a16:creationId xmlns:a16="http://schemas.microsoft.com/office/drawing/2014/main" id="{5962F4D7-4DBE-4DB0-5CCD-AC72FA0FA0E9}"/>
              </a:ext>
            </a:extLst>
          </p:cNvPr>
          <p:cNvSpPr txBox="1"/>
          <p:nvPr/>
        </p:nvSpPr>
        <p:spPr>
          <a:xfrm>
            <a:off x="545537" y="6517187"/>
            <a:ext cx="10099885" cy="830997"/>
          </a:xfrm>
          <a:prstGeom prst="rect">
            <a:avLst/>
          </a:prstGeom>
          <a:noFill/>
        </p:spPr>
        <p:txBody>
          <a:bodyPr wrap="square" rtlCol="0">
            <a:spAutoFit/>
          </a:bodyPr>
          <a:lstStyle/>
          <a:p>
            <a:pPr algn="l"/>
            <a:r>
              <a:rPr lang="en-US" sz="4800" dirty="0"/>
              <a:t>User Fees &amp; Tax --                            2</a:t>
            </a:r>
          </a:p>
        </p:txBody>
      </p:sp>
    </p:spTree>
    <p:extLst>
      <p:ext uri="{BB962C8B-B14F-4D97-AF65-F5344CB8AC3E}">
        <p14:creationId xmlns:p14="http://schemas.microsoft.com/office/powerpoint/2010/main" val="576811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5B2E8A-0A8A-426B-835A-46EC123610A8}"/>
              </a:ext>
            </a:extLst>
          </p:cNvPr>
          <p:cNvSpPr>
            <a:spLocks noGrp="1"/>
          </p:cNvSpPr>
          <p:nvPr>
            <p:ph type="title"/>
          </p:nvPr>
        </p:nvSpPr>
        <p:spPr/>
        <p:txBody>
          <a:bodyPr>
            <a:normAutofit/>
          </a:bodyPr>
          <a:lstStyle/>
          <a:p>
            <a:r>
              <a:rPr lang="en-US" sz="5400" b="1" dirty="0"/>
              <a:t>Part I General Questions</a:t>
            </a:r>
          </a:p>
        </p:txBody>
      </p:sp>
      <p:sp>
        <p:nvSpPr>
          <p:cNvPr id="4" name="Slide Number Placeholder 3">
            <a:extLst>
              <a:ext uri="{FF2B5EF4-FFF2-40B4-BE49-F238E27FC236}">
                <a16:creationId xmlns:a16="http://schemas.microsoft.com/office/drawing/2014/main" id="{D3AE1887-355C-4BE4-B150-DF19A262653C}"/>
              </a:ext>
            </a:extLst>
          </p:cNvPr>
          <p:cNvSpPr>
            <a:spLocks noGrp="1"/>
          </p:cNvSpPr>
          <p:nvPr>
            <p:ph type="sldNum" sz="quarter" idx="12"/>
          </p:nvPr>
        </p:nvSpPr>
        <p:spPr/>
        <p:txBody>
          <a:bodyPr/>
          <a:lstStyle/>
          <a:p>
            <a:fld id="{31EAA74C-7368-EF47-8F0F-C6759A5A65D8}" type="slidenum">
              <a:rPr lang="en-US" smtClean="0"/>
              <a:pPr/>
              <a:t>8</a:t>
            </a:fld>
            <a:endParaRPr lang="en-US" dirty="0"/>
          </a:p>
        </p:txBody>
      </p:sp>
      <p:graphicFrame>
        <p:nvGraphicFramePr>
          <p:cNvPr id="12" name="Content Placeholder 11">
            <a:extLst>
              <a:ext uri="{FF2B5EF4-FFF2-40B4-BE49-F238E27FC236}">
                <a16:creationId xmlns:a16="http://schemas.microsoft.com/office/drawing/2014/main" id="{1CD18B64-D4DC-4EC2-9F1F-765515F842F6}"/>
              </a:ext>
            </a:extLst>
          </p:cNvPr>
          <p:cNvGraphicFramePr>
            <a:graphicFrameLocks noGrp="1"/>
          </p:cNvGraphicFramePr>
          <p:nvPr>
            <p:ph sz="half" idx="4294967295"/>
            <p:extLst>
              <p:ext uri="{D42A27DB-BD31-4B8C-83A1-F6EECF244321}">
                <p14:modId xmlns:p14="http://schemas.microsoft.com/office/powerpoint/2010/main" val="2538876958"/>
              </p:ext>
            </p:extLst>
          </p:nvPr>
        </p:nvGraphicFramePr>
        <p:xfrm>
          <a:off x="6347394" y="1337815"/>
          <a:ext cx="6441505" cy="407869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612D3F5-B0A3-4B0E-A9DA-C44134CA8DAE}"/>
              </a:ext>
            </a:extLst>
          </p:cNvPr>
          <p:cNvSpPr txBox="1"/>
          <p:nvPr/>
        </p:nvSpPr>
        <p:spPr>
          <a:xfrm>
            <a:off x="654937" y="6091942"/>
            <a:ext cx="5314064" cy="1754326"/>
          </a:xfrm>
          <a:prstGeom prst="rect">
            <a:avLst/>
          </a:prstGeom>
          <a:noFill/>
        </p:spPr>
        <p:txBody>
          <a:bodyPr wrap="square">
            <a:spAutoFit/>
          </a:bodyPr>
          <a:lstStyle/>
          <a:p>
            <a:pPr algn="l"/>
            <a:r>
              <a:rPr lang="en-US" dirty="0"/>
              <a:t>Are you collecting 95% or more of your anticipated sewer revenue?</a:t>
            </a:r>
          </a:p>
        </p:txBody>
      </p:sp>
      <p:sp>
        <p:nvSpPr>
          <p:cNvPr id="9" name="TextBox 8">
            <a:extLst>
              <a:ext uri="{FF2B5EF4-FFF2-40B4-BE49-F238E27FC236}">
                <a16:creationId xmlns:a16="http://schemas.microsoft.com/office/drawing/2014/main" id="{A1F8CF93-41DA-4937-9A57-46A18B217AF3}"/>
              </a:ext>
            </a:extLst>
          </p:cNvPr>
          <p:cNvSpPr txBox="1"/>
          <p:nvPr/>
        </p:nvSpPr>
        <p:spPr>
          <a:xfrm>
            <a:off x="654936" y="2251238"/>
            <a:ext cx="5669665" cy="2308324"/>
          </a:xfrm>
          <a:prstGeom prst="rect">
            <a:avLst/>
          </a:prstGeom>
          <a:noFill/>
        </p:spPr>
        <p:txBody>
          <a:bodyPr wrap="square">
            <a:spAutoFit/>
          </a:bodyPr>
          <a:lstStyle/>
          <a:p>
            <a:pPr algn="l"/>
            <a:r>
              <a:rPr lang="en-US" dirty="0"/>
              <a:t>Are sewer revenues maintained in a dedicated purpose enterprise/district account?</a:t>
            </a:r>
          </a:p>
        </p:txBody>
      </p:sp>
      <p:graphicFrame>
        <p:nvGraphicFramePr>
          <p:cNvPr id="14" name="Chart 13">
            <a:extLst>
              <a:ext uri="{FF2B5EF4-FFF2-40B4-BE49-F238E27FC236}">
                <a16:creationId xmlns:a16="http://schemas.microsoft.com/office/drawing/2014/main" id="{B9A82CB3-4854-4D1C-85A3-919F0DFB6028}"/>
              </a:ext>
            </a:extLst>
          </p:cNvPr>
          <p:cNvGraphicFramePr/>
          <p:nvPr>
            <p:extLst>
              <p:ext uri="{D42A27DB-BD31-4B8C-83A1-F6EECF244321}">
                <p14:modId xmlns:p14="http://schemas.microsoft.com/office/powerpoint/2010/main" val="2830053168"/>
              </p:ext>
            </p:extLst>
          </p:nvPr>
        </p:nvGraphicFramePr>
        <p:xfrm>
          <a:off x="6569107" y="5284382"/>
          <a:ext cx="6096000" cy="40786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3639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179C-BB36-4004-A8AC-403FE92F3527}"/>
              </a:ext>
            </a:extLst>
          </p:cNvPr>
          <p:cNvSpPr>
            <a:spLocks noGrp="1"/>
          </p:cNvSpPr>
          <p:nvPr>
            <p:ph type="title"/>
          </p:nvPr>
        </p:nvSpPr>
        <p:spPr/>
        <p:txBody>
          <a:bodyPr>
            <a:normAutofit/>
          </a:bodyPr>
          <a:lstStyle/>
          <a:p>
            <a:r>
              <a:rPr lang="en-US" sz="5400" b="1" dirty="0"/>
              <a:t>Part I General Questions</a:t>
            </a:r>
          </a:p>
        </p:txBody>
      </p:sp>
      <p:sp>
        <p:nvSpPr>
          <p:cNvPr id="3" name="Slide Number Placeholder 2">
            <a:extLst>
              <a:ext uri="{FF2B5EF4-FFF2-40B4-BE49-F238E27FC236}">
                <a16:creationId xmlns:a16="http://schemas.microsoft.com/office/drawing/2014/main" id="{835F2A86-775C-4FD3-8AEE-32BA31A11784}"/>
              </a:ext>
            </a:extLst>
          </p:cNvPr>
          <p:cNvSpPr>
            <a:spLocks noGrp="1"/>
          </p:cNvSpPr>
          <p:nvPr>
            <p:ph type="sldNum" sz="quarter" idx="12"/>
          </p:nvPr>
        </p:nvSpPr>
        <p:spPr/>
        <p:txBody>
          <a:bodyPr/>
          <a:lstStyle/>
          <a:p>
            <a:fld id="{99F0BE08-E9C6-4E21-9ED1-B73EC59A4F7F}" type="slidenum">
              <a:rPr lang="en-US" smtClean="0"/>
              <a:t>9</a:t>
            </a:fld>
            <a:endParaRPr lang="en-US"/>
          </a:p>
        </p:txBody>
      </p:sp>
      <p:sp>
        <p:nvSpPr>
          <p:cNvPr id="5" name="TextBox 4">
            <a:extLst>
              <a:ext uri="{FF2B5EF4-FFF2-40B4-BE49-F238E27FC236}">
                <a16:creationId xmlns:a16="http://schemas.microsoft.com/office/drawing/2014/main" id="{92FFC573-E6D4-4477-ACFA-BFCF0CAFB44D}"/>
              </a:ext>
            </a:extLst>
          </p:cNvPr>
          <p:cNvSpPr txBox="1"/>
          <p:nvPr/>
        </p:nvSpPr>
        <p:spPr>
          <a:xfrm>
            <a:off x="650875" y="2435136"/>
            <a:ext cx="5590437" cy="1754326"/>
          </a:xfrm>
          <a:prstGeom prst="rect">
            <a:avLst/>
          </a:prstGeom>
          <a:noFill/>
        </p:spPr>
        <p:txBody>
          <a:bodyPr wrap="square">
            <a:spAutoFit/>
          </a:bodyPr>
          <a:lstStyle/>
          <a:p>
            <a:pPr algn="l"/>
            <a:r>
              <a:rPr lang="en-US" dirty="0"/>
              <a:t>Are Debt Service Reserve Fund requirements being met?</a:t>
            </a:r>
          </a:p>
        </p:txBody>
      </p:sp>
      <p:graphicFrame>
        <p:nvGraphicFramePr>
          <p:cNvPr id="8" name="Chart 7">
            <a:extLst>
              <a:ext uri="{FF2B5EF4-FFF2-40B4-BE49-F238E27FC236}">
                <a16:creationId xmlns:a16="http://schemas.microsoft.com/office/drawing/2014/main" id="{F281D247-228D-4264-8D5B-60736AB79E02}"/>
              </a:ext>
            </a:extLst>
          </p:cNvPr>
          <p:cNvGraphicFramePr/>
          <p:nvPr>
            <p:extLst>
              <p:ext uri="{D42A27DB-BD31-4B8C-83A1-F6EECF244321}">
                <p14:modId xmlns:p14="http://schemas.microsoft.com/office/powerpoint/2010/main" val="1377770816"/>
              </p:ext>
            </p:extLst>
          </p:nvPr>
        </p:nvGraphicFramePr>
        <p:xfrm>
          <a:off x="6400800" y="1379611"/>
          <a:ext cx="6347637" cy="386537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5907FB5F-FBD5-40D4-B8AD-A91DABB14C28}"/>
              </a:ext>
            </a:extLst>
          </p:cNvPr>
          <p:cNvSpPr txBox="1"/>
          <p:nvPr/>
        </p:nvSpPr>
        <p:spPr>
          <a:xfrm>
            <a:off x="650876" y="6184425"/>
            <a:ext cx="5409682" cy="1754326"/>
          </a:xfrm>
          <a:prstGeom prst="rect">
            <a:avLst/>
          </a:prstGeom>
          <a:noFill/>
        </p:spPr>
        <p:txBody>
          <a:bodyPr wrap="square">
            <a:spAutoFit/>
          </a:bodyPr>
          <a:lstStyle/>
          <a:p>
            <a:pPr algn="l"/>
            <a:r>
              <a:rPr lang="en-US" dirty="0"/>
              <a:t>Do you have a water and/or sewer customer assistance program (CAP)?</a:t>
            </a:r>
          </a:p>
        </p:txBody>
      </p:sp>
      <p:graphicFrame>
        <p:nvGraphicFramePr>
          <p:cNvPr id="14" name="Chart 13">
            <a:extLst>
              <a:ext uri="{FF2B5EF4-FFF2-40B4-BE49-F238E27FC236}">
                <a16:creationId xmlns:a16="http://schemas.microsoft.com/office/drawing/2014/main" id="{661F5D49-3789-42F8-97CB-C532FB75297D}"/>
              </a:ext>
            </a:extLst>
          </p:cNvPr>
          <p:cNvGraphicFramePr/>
          <p:nvPr>
            <p:extLst>
              <p:ext uri="{D42A27DB-BD31-4B8C-83A1-F6EECF244321}">
                <p14:modId xmlns:p14="http://schemas.microsoft.com/office/powerpoint/2010/main" val="3405374757"/>
              </p:ext>
            </p:extLst>
          </p:nvPr>
        </p:nvGraphicFramePr>
        <p:xfrm>
          <a:off x="6502399" y="5175435"/>
          <a:ext cx="6246037" cy="4187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03856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42444</TotalTime>
  <Words>845</Words>
  <Application>Microsoft Office PowerPoint</Application>
  <PresentationFormat>Custom</PresentationFormat>
  <Paragraphs>195</Paragraphs>
  <Slides>27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Georgia</vt:lpstr>
      <vt:lpstr>Helvetica Light</vt:lpstr>
      <vt:lpstr>HelveticaNeue-Roman</vt:lpstr>
      <vt:lpstr>Custom Design</vt:lpstr>
      <vt:lpstr>1_Custom Design</vt:lpstr>
      <vt:lpstr>PowerPoint Presentation</vt:lpstr>
      <vt:lpstr>    MWPP Survey Outline</vt:lpstr>
      <vt:lpstr>Survey Groups</vt:lpstr>
      <vt:lpstr>2020 MWPP Survey</vt:lpstr>
      <vt:lpstr>MWPP Survey Coverage</vt:lpstr>
      <vt:lpstr>Funding Sources</vt:lpstr>
      <vt:lpstr>Funding Sources Used by Participants</vt:lpstr>
      <vt:lpstr>Part I General Questions</vt:lpstr>
      <vt:lpstr>Part I General Questions</vt:lpstr>
      <vt:lpstr>Part II Operating Revenues and Reserves</vt:lpstr>
      <vt:lpstr>Part II Operating Revenue and Reserves</vt:lpstr>
      <vt:lpstr>Part II Operating Revenue and Reserves</vt:lpstr>
      <vt:lpstr>Part III Capital improvements Revenue and Reserves</vt:lpstr>
      <vt:lpstr>Part III Capital Improvements Revenues and Reserves</vt:lpstr>
      <vt:lpstr>Part III Capital Improvements Revenues and Reserves</vt:lpstr>
      <vt:lpstr>Part IV Fiscal Sustainability Review</vt:lpstr>
      <vt:lpstr>Part IV Fiscal Sustainability Review</vt:lpstr>
      <vt:lpstr>Part IV Fiscal Sustainability Review</vt:lpstr>
      <vt:lpstr>Part IV Fiscal Sustainability Review</vt:lpstr>
      <vt:lpstr>Capital Improvement Projects (2022) </vt:lpstr>
      <vt:lpstr>2022 Capital Plans</vt:lpstr>
      <vt:lpstr>2023 – 2027 Capital Plans</vt:lpstr>
      <vt:lpstr>2028 – 2032 Capital Plans</vt:lpstr>
      <vt:lpstr>2033 – 2037 Capital Plans</vt:lpstr>
      <vt:lpstr>2038 – 2042 Capital Plans</vt:lpstr>
      <vt:lpstr>2022 - 2042 (20-yrs) Capital Plans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 Campbell</dc:creator>
  <cp:lastModifiedBy>Harry Campbell</cp:lastModifiedBy>
  <cp:revision>311</cp:revision>
  <dcterms:modified xsi:type="dcterms:W3CDTF">2023-08-31T18:35:06Z</dcterms:modified>
</cp:coreProperties>
</file>